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144000"/>
  <p:notesSz cx="6858000" cy="9144000"/>
  <p:embeddedFontLst>
    <p:embeddedFont>
      <p:font typeface="No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4" roundtripDataSignature="AMtx7mhrkC3JCEvxo4Q1P0MtYPC+ncx7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NotoSans-regular.fntdata"/><Relationship Id="rId20" Type="http://schemas.openxmlformats.org/officeDocument/2006/relationships/slide" Target="slides/slide15.xml"/><Relationship Id="rId42" Type="http://schemas.openxmlformats.org/officeDocument/2006/relationships/font" Target="fonts/NotoSans-italic.fntdata"/><Relationship Id="rId41" Type="http://schemas.openxmlformats.org/officeDocument/2006/relationships/font" Target="fonts/NotoSans-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Noto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c1759178e_3_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62" name="Google Shape;162;g1ac1759178e_3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g1ac1759178e_3_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c1759178e_3_8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74" name="Google Shape;174;g1ac1759178e_3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g1ac1759178e_3_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c1759178e_3_9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87" name="Google Shape;187;g1ac1759178e_3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1ac1759178e_3_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c1759178e_3_1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01" name="Google Shape;201;g1ac1759178e_3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1ac1759178e_3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c1759178e_3_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15" name="Google Shape;215;g1ac1759178e_3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g1ac1759178e_3_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ac1759178e_3_16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29" name="Google Shape;229;g1ac1759178e_3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g1ac1759178e_3_1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c1759178e_3_1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44" name="Google Shape;244;g1ac1759178e_3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1ac1759178e_3_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ac1759178e_5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ac1759178e_5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1ac1759178e_5_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c1759178e_5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c1759178e_5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1ac1759178e_5_2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ac1759178e_5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ac1759178e_5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1ac1759178e_5_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c1759178e_3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1" name="Google Shape;81;g1ac1759178e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1ac1759178e_3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c1759178e_5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c1759178e_5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g1ac1759178e_5_2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c1759178e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c1759178e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g1ac1759178e_0_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04" name="Google Shape;30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c1759178e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c1759178e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g1ac1759178e_0_2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c1759178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c1759178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g1ac1759178e_0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4" name="Google Shape;3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45" name="Google Shape;34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ac1759178e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ac1759178e_0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g1ac1759178e_0_3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c1759178e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c1759178e_1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1ac1759178e_1_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ac1759178e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ac1759178e_1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 name="Google Shape;373;g1ac1759178e_1_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ac1759178e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ac1759178e_1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g1ac1759178e_1_2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8" name="Google Shape;38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9" name="Google Shape;389;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c1759178e_3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c1759178e_3_1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g1ac1759178e_3_19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ac1759178e_3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ac1759178e_3_2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g1ac1759178e_3_20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ac1759178e_3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9" name="Google Shape;409;g1ac1759178e_3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0" name="Google Shape;410;g1ac1759178e_3_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c1759178e_3_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1" name="Google Shape;111;g1ac1759178e_3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g1ac1759178e_3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c1759178e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ac1759178e_6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g1ac1759178e_6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c1759178e_3_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8" name="Google Shape;128;g1ac1759178e_3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g1ac1759178e_3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c1759178e_3_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8" name="Google Shape;138;g1ac1759178e_3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g1ac1759178e_3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c1759178e_3_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50" name="Google Shape;150;g1ac1759178e_3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g1ac1759178e_3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14"/>
          <p:cNvPicPr preferRelativeResize="0"/>
          <p:nvPr/>
        </p:nvPicPr>
        <p:blipFill rotWithShape="1">
          <a:blip r:embed="rId2">
            <a:alphaModFix/>
          </a:blip>
          <a:srcRect b="0" l="0" r="0" t="0"/>
          <a:stretch/>
        </p:blipFill>
        <p:spPr>
          <a:xfrm>
            <a:off x="7543800" y="6118225"/>
            <a:ext cx="968375" cy="434975"/>
          </a:xfrm>
          <a:prstGeom prst="rect">
            <a:avLst/>
          </a:prstGeom>
          <a:noFill/>
          <a:ln>
            <a:noFill/>
          </a:ln>
        </p:spPr>
      </p:pic>
      <p:sp>
        <p:nvSpPr>
          <p:cNvPr id="20" name="Google Shape;20;p14"/>
          <p:cNvSpPr/>
          <p:nvPr/>
        </p:nvSpPr>
        <p:spPr>
          <a:xfrm>
            <a:off x="0" y="-76200"/>
            <a:ext cx="9144000" cy="2895600"/>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 name="Google Shape;21;p14"/>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School/college name here</a:t>
            </a:r>
            <a:endParaRPr b="0" i="0" sz="1400" u="none" cap="none" strike="noStrike">
              <a:solidFill>
                <a:srgbClr val="000000"/>
              </a:solidFill>
              <a:latin typeface="Arial"/>
              <a:ea typeface="Arial"/>
              <a:cs typeface="Arial"/>
              <a:sym typeface="Arial"/>
            </a:endParaRPr>
          </a:p>
        </p:txBody>
      </p:sp>
      <p:sp>
        <p:nvSpPr>
          <p:cNvPr id="22" name="Google Shape;22;p14"/>
          <p:cNvSpPr txBox="1"/>
          <p:nvPr>
            <p:ph idx="1" type="subTitle"/>
          </p:nvPr>
        </p:nvSpPr>
        <p:spPr>
          <a:xfrm>
            <a:off x="685800" y="3200400"/>
            <a:ext cx="77724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360"/>
              </a:spcBef>
              <a:spcAft>
                <a:spcPts val="0"/>
              </a:spcAft>
              <a:buSzPts val="1800"/>
              <a:buFont typeface="Noto Sans"/>
              <a:buNone/>
              <a:defRPr sz="1800">
                <a:solidFill>
                  <a:srgbClr val="CCCCCC"/>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 name="Google Shape;23;p14"/>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67" name="Shape 67"/>
        <p:cNvGrpSpPr/>
        <p:nvPr/>
      </p:nvGrpSpPr>
      <p:grpSpPr>
        <a:xfrm>
          <a:off x="0" y="0"/>
          <a:ext cx="0" cy="0"/>
          <a:chOff x="0" y="0"/>
          <a:chExt cx="0" cy="0"/>
        </a:xfrm>
      </p:grpSpPr>
      <p:sp>
        <p:nvSpPr>
          <p:cNvPr id="68" name="Google Shape;68;p23"/>
          <p:cNvSpPr txBox="1"/>
          <p:nvPr/>
        </p:nvSpPr>
        <p:spPr>
          <a:xfrm>
            <a:off x="6477000" y="730250"/>
            <a:ext cx="2303463" cy="498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Click to edit Master title style</a:t>
            </a:r>
            <a:endParaRPr b="0" i="0" sz="1400" u="none" cap="none" strike="noStrike">
              <a:solidFill>
                <a:srgbClr val="000000"/>
              </a:solidFill>
              <a:latin typeface="Arial"/>
              <a:ea typeface="Arial"/>
              <a:cs typeface="Arial"/>
              <a:sym typeface="Arial"/>
            </a:endParaRPr>
          </a:p>
        </p:txBody>
      </p:sp>
      <p:sp>
        <p:nvSpPr>
          <p:cNvPr id="69" name="Google Shape;69;p23"/>
          <p:cNvSpPr txBox="1"/>
          <p:nvPr>
            <p:ph idx="1" type="body"/>
          </p:nvPr>
        </p:nvSpPr>
        <p:spPr>
          <a:xfrm>
            <a:off x="609599" y="729512"/>
            <a:ext cx="5638801" cy="49854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5"/>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2400"/>
              <a:buNone/>
              <a:defRPr sz="2400"/>
            </a:lvl1pPr>
            <a:lvl2pPr indent="-228600" lvl="1" marL="914400" algn="l">
              <a:lnSpc>
                <a:spcPct val="100000"/>
              </a:lnSpc>
              <a:spcBef>
                <a:spcPts val="400"/>
              </a:spcBef>
              <a:spcAft>
                <a:spcPts val="0"/>
              </a:spcAft>
              <a:buSzPts val="2000"/>
              <a:buNone/>
              <a:defRPr sz="2000"/>
            </a:lvl2pPr>
            <a:lvl3pPr indent="-228600" lvl="2" marL="1371600" algn="l">
              <a:lnSpc>
                <a:spcPct val="100000"/>
              </a:lnSpc>
              <a:spcBef>
                <a:spcPts val="360"/>
              </a:spcBef>
              <a:spcAft>
                <a:spcPts val="0"/>
              </a:spcAft>
              <a:buSzPts val="1800"/>
              <a:buNone/>
              <a:defRPr sz="1800"/>
            </a:lvl3pPr>
            <a:lvl4pPr indent="-228600" lvl="3" marL="1828800" algn="l">
              <a:lnSpc>
                <a:spcPct val="100000"/>
              </a:lnSpc>
              <a:spcBef>
                <a:spcPts val="320"/>
              </a:spcBef>
              <a:spcAft>
                <a:spcPts val="0"/>
              </a:spcAft>
              <a:buSzPts val="1600"/>
              <a:buNone/>
              <a:defRPr sz="1600"/>
            </a:lvl4pPr>
            <a:lvl5pPr indent="-228600" lvl="4" marL="2286000" algn="l">
              <a:lnSpc>
                <a:spcPct val="100000"/>
              </a:lnSpc>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 name="Google Shape;32;p1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 type="body"/>
          </p:nvPr>
        </p:nvSpPr>
        <p:spPr>
          <a:xfrm>
            <a:off x="6096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2" type="body"/>
          </p:nvPr>
        </p:nvSpPr>
        <p:spPr>
          <a:xfrm>
            <a:off x="46482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2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sz="3200"/>
            </a:lvl1pPr>
            <a:lvl2pPr indent="-406400" lvl="1" marL="914400" algn="l">
              <a:lnSpc>
                <a:spcPct val="100000"/>
              </a:lnSpc>
              <a:spcBef>
                <a:spcPts val="56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280"/>
              </a:spcBef>
              <a:spcAft>
                <a:spcPts val="0"/>
              </a:spcAft>
              <a:buSzPts val="1400"/>
              <a:buNone/>
              <a:defRPr sz="1400"/>
            </a:lvl2pPr>
            <a:lvl3pPr indent="-228600" lvl="2" marL="1371600" algn="l">
              <a:lnSpc>
                <a:spcPct val="100000"/>
              </a:lnSpc>
              <a:spcBef>
                <a:spcPts val="240"/>
              </a:spcBef>
              <a:spcAft>
                <a:spcPts val="0"/>
              </a:spcAft>
              <a:buSzPts val="1200"/>
              <a:buNone/>
              <a:defRPr sz="1200"/>
            </a:lvl3pPr>
            <a:lvl4pPr indent="-228600" lvl="3" marL="1828800" algn="l">
              <a:lnSpc>
                <a:spcPct val="100000"/>
              </a:lnSpc>
              <a:spcBef>
                <a:spcPts val="200"/>
              </a:spcBef>
              <a:spcAft>
                <a:spcPts val="0"/>
              </a:spcAft>
              <a:buSzPts val="1000"/>
              <a:buNone/>
              <a:defRPr sz="1000"/>
            </a:lvl4pPr>
            <a:lvl5pPr indent="-228600" lvl="4" marL="2286000" algn="l">
              <a:lnSpc>
                <a:spcPct val="100000"/>
              </a:lnSpc>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p:nvPr>
            <p:ph idx="2" type="pic"/>
          </p:nvPr>
        </p:nvSpPr>
        <p:spPr>
          <a:xfrm>
            <a:off x="3887788" y="987425"/>
            <a:ext cx="4629150" cy="4873625"/>
          </a:xfrm>
          <a:prstGeom prst="rect">
            <a:avLst/>
          </a:prstGeom>
          <a:noFill/>
          <a:ln>
            <a:noFill/>
          </a:ln>
        </p:spPr>
      </p:sp>
      <p:sp>
        <p:nvSpPr>
          <p:cNvPr id="64" name="Google Shape;64;p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280"/>
              </a:spcBef>
              <a:spcAft>
                <a:spcPts val="0"/>
              </a:spcAft>
              <a:buSzPts val="1400"/>
              <a:buNone/>
              <a:defRPr sz="1400"/>
            </a:lvl2pPr>
            <a:lvl3pPr indent="-228600" lvl="2" marL="1371600" algn="l">
              <a:lnSpc>
                <a:spcPct val="100000"/>
              </a:lnSpc>
              <a:spcBef>
                <a:spcPts val="240"/>
              </a:spcBef>
              <a:spcAft>
                <a:spcPts val="0"/>
              </a:spcAft>
              <a:buSzPts val="1200"/>
              <a:buNone/>
              <a:defRPr sz="1200"/>
            </a:lvl3pPr>
            <a:lvl4pPr indent="-228600" lvl="3" marL="1828800" algn="l">
              <a:lnSpc>
                <a:spcPct val="100000"/>
              </a:lnSpc>
              <a:spcBef>
                <a:spcPts val="200"/>
              </a:spcBef>
              <a:spcAft>
                <a:spcPts val="0"/>
              </a:spcAft>
              <a:buSzPts val="1000"/>
              <a:buNone/>
              <a:defRPr sz="1000"/>
            </a:lvl4pPr>
            <a:lvl5pPr indent="-228600" lvl="4" marL="2286000" algn="l">
              <a:lnSpc>
                <a:spcPct val="100000"/>
              </a:lnSpc>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p:nvPr/>
        </p:nvSpPr>
        <p:spPr>
          <a:xfrm>
            <a:off x="0" y="-42863"/>
            <a:ext cx="9144000" cy="347663"/>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 name="Google Shape;11;p1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2" name="Google Shape;12;p1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2675B4"/>
              </a:buClr>
              <a:buSzPts val="2400"/>
              <a:buFont typeface="Noto San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4" name="Google Shape;14;p13"/>
          <p:cNvSpPr txBox="1"/>
          <p:nvPr/>
        </p:nvSpPr>
        <p:spPr>
          <a:xfrm>
            <a:off x="609600" y="1524000"/>
            <a:ext cx="7924800"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Boston University</a:t>
            </a:r>
            <a:r>
              <a:rPr b="0" i="0" lang="en-US" sz="1200" u="none" cap="none" strike="noStrike">
                <a:solidFill>
                  <a:schemeClr val="lt1"/>
                </a:solidFill>
                <a:latin typeface="Arial"/>
                <a:ea typeface="Arial"/>
                <a:cs typeface="Arial"/>
                <a:sym typeface="Arial"/>
              </a:rPr>
              <a:t> Slideshow Title Goes Here</a:t>
            </a:r>
            <a:endParaRPr b="0" i="0" sz="1400" u="none" cap="none" strike="noStrike">
              <a:solidFill>
                <a:srgbClr val="000000"/>
              </a:solidFill>
              <a:latin typeface="Arial"/>
              <a:ea typeface="Arial"/>
              <a:cs typeface="Arial"/>
              <a:sym typeface="Arial"/>
            </a:endParaRPr>
          </a:p>
        </p:txBody>
      </p:sp>
      <p:pic>
        <p:nvPicPr>
          <p:cNvPr id="15" name="Google Shape;15;p13"/>
          <p:cNvPicPr preferRelativeResize="0"/>
          <p:nvPr/>
        </p:nvPicPr>
        <p:blipFill rotWithShape="1">
          <a:blip r:embed="rId1">
            <a:alphaModFix/>
          </a:blip>
          <a:srcRect b="0" l="0" r="0" t="0"/>
          <a:stretch/>
        </p:blipFill>
        <p:spPr>
          <a:xfrm>
            <a:off x="7543800" y="6118225"/>
            <a:ext cx="968375" cy="434975"/>
          </a:xfrm>
          <a:prstGeom prst="rect">
            <a:avLst/>
          </a:prstGeom>
          <a:noFill/>
          <a:ln>
            <a:noFill/>
          </a:ln>
        </p:spPr>
      </p:pic>
      <p:sp>
        <p:nvSpPr>
          <p:cNvPr id="16" name="Google Shape;16;p1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baseline="30000" i="0" sz="1200" u="none" cap="none" strike="noStrike">
                <a:solidFill>
                  <a:srgbClr val="CCCCC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7" name="Google Shape;17;p13"/>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School/college name here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iGroup - Final Presentation</a:t>
            </a:r>
            <a:endParaRPr/>
          </a:p>
        </p:txBody>
      </p:sp>
      <p:sp>
        <p:nvSpPr>
          <p:cNvPr id="78" name="Google Shape;78;p1"/>
          <p:cNvSpPr txBox="1"/>
          <p:nvPr>
            <p:ph idx="1" type="subTitle"/>
          </p:nvPr>
        </p:nvSpPr>
        <p:spPr>
          <a:xfrm>
            <a:off x="685800" y="3200400"/>
            <a:ext cx="7772400" cy="175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t/>
            </a:r>
            <a:endParaRPr>
              <a:solidFill>
                <a:srgbClr val="2675B4"/>
              </a:solidFill>
            </a:endParaRPr>
          </a:p>
          <a:p>
            <a:pPr indent="-342900" lvl="0" marL="457200" rtl="0" algn="l">
              <a:lnSpc>
                <a:spcPct val="100000"/>
              </a:lnSpc>
              <a:spcBef>
                <a:spcPts val="0"/>
              </a:spcBef>
              <a:spcAft>
                <a:spcPts val="0"/>
              </a:spcAft>
              <a:buClr>
                <a:srgbClr val="2675B4"/>
              </a:buClr>
              <a:buSzPts val="1800"/>
              <a:buChar char="-"/>
            </a:pPr>
            <a:r>
              <a:rPr lang="en-US">
                <a:solidFill>
                  <a:srgbClr val="2675B4"/>
                </a:solidFill>
              </a:rPr>
              <a:t> “Realization of survey based grouping algorithms”</a:t>
            </a:r>
            <a:endParaRPr>
              <a:solidFill>
                <a:srgbClr val="2675B4"/>
              </a:solidFill>
            </a:endParaRPr>
          </a:p>
          <a:p>
            <a:pPr indent="-342900" lvl="0" marL="457200" rtl="0" algn="l">
              <a:lnSpc>
                <a:spcPct val="100000"/>
              </a:lnSpc>
              <a:spcBef>
                <a:spcPts val="0"/>
              </a:spcBef>
              <a:spcAft>
                <a:spcPts val="0"/>
              </a:spcAft>
              <a:buClr>
                <a:srgbClr val="2675B4"/>
              </a:buClr>
              <a:buSzPts val="1800"/>
              <a:buChar char="-"/>
            </a:pPr>
            <a:r>
              <a:rPr lang="en-US">
                <a:solidFill>
                  <a:srgbClr val="2675B4"/>
                </a:solidFill>
              </a:rPr>
              <a:t> “Proof of concept for scored based </a:t>
            </a:r>
            <a:r>
              <a:rPr lang="en-US">
                <a:solidFill>
                  <a:srgbClr val="2675B4"/>
                </a:solidFill>
              </a:rPr>
              <a:t>algorithms</a:t>
            </a:r>
            <a:r>
              <a:rPr lang="en-US">
                <a:solidFill>
                  <a:srgbClr val="2675B4"/>
                </a:solidFill>
              </a:rPr>
              <a:t>”</a:t>
            </a:r>
            <a:endParaRPr>
              <a:solidFill>
                <a:srgbClr val="2675B4"/>
              </a:solidFill>
            </a:endParaRPr>
          </a:p>
          <a:p>
            <a:pPr indent="0" lvl="0" marL="0" rtl="0" algn="l">
              <a:lnSpc>
                <a:spcPct val="100000"/>
              </a:lnSpc>
              <a:spcBef>
                <a:spcPts val="0"/>
              </a:spcBef>
              <a:spcAft>
                <a:spcPts val="0"/>
              </a:spcAft>
              <a:buSzPts val="1800"/>
              <a:buNone/>
            </a:pPr>
            <a:r>
              <a:t/>
            </a:r>
            <a:endParaRPr>
              <a:solidFill>
                <a:srgbClr val="2675B4"/>
              </a:solidFill>
            </a:endParaRPr>
          </a:p>
          <a:p>
            <a:pPr indent="0" lvl="0" marL="0" rtl="0" algn="l">
              <a:lnSpc>
                <a:spcPct val="100000"/>
              </a:lnSpc>
              <a:spcBef>
                <a:spcPts val="0"/>
              </a:spcBef>
              <a:spcAft>
                <a:spcPts val="0"/>
              </a:spcAft>
              <a:buSzPts val="1800"/>
              <a:buNone/>
            </a:pPr>
            <a:r>
              <a:t/>
            </a:r>
            <a:endParaRPr>
              <a:solidFill>
                <a:srgbClr val="2675B4"/>
              </a:solidFill>
            </a:endParaRPr>
          </a:p>
          <a:p>
            <a:pPr indent="0" lvl="0" marL="0" rtl="0" algn="l">
              <a:lnSpc>
                <a:spcPct val="100000"/>
              </a:lnSpc>
              <a:spcBef>
                <a:spcPts val="0"/>
              </a:spcBef>
              <a:spcAft>
                <a:spcPts val="0"/>
              </a:spcAft>
              <a:buSzPts val="1800"/>
              <a:buNone/>
            </a:pPr>
            <a:r>
              <a:rPr lang="en-US">
                <a:solidFill>
                  <a:srgbClr val="2675B4"/>
                </a:solidFill>
              </a:rPr>
              <a:t>    </a:t>
            </a:r>
            <a:endParaRPr>
              <a:solidFill>
                <a:srgbClr val="2675B4"/>
              </a:solidFill>
            </a:endParaRPr>
          </a:p>
          <a:p>
            <a:pPr indent="0" lvl="0" marL="0" rtl="0" algn="l">
              <a:lnSpc>
                <a:spcPct val="100000"/>
              </a:lnSpc>
              <a:spcBef>
                <a:spcPts val="0"/>
              </a:spcBef>
              <a:spcAft>
                <a:spcPts val="0"/>
              </a:spcAft>
              <a:buSzPts val="1800"/>
              <a:buNone/>
            </a:pPr>
            <a:r>
              <a:t/>
            </a:r>
            <a:endParaRPr>
              <a:solidFill>
                <a:srgbClr val="99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ac1759178e_3_7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66" name="Google Shape;166;g1ac1759178e_3_7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67" name="Google Shape;167;g1ac1759178e_3_7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168" name="Google Shape;168;g1ac1759178e_3_7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9" name="Google Shape;169;g1ac1759178e_3_70"/>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170" name="Google Shape;170;g1ac1759178e_3_70"/>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6AA84F"/>
                </a:solidFill>
              </a:rPr>
              <a:t>#2 Choose-any-or-all-of Question</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pic>
        <p:nvPicPr>
          <p:cNvPr id="171" name="Google Shape;171;g1ac1759178e_3_70"/>
          <p:cNvPicPr preferRelativeResize="0"/>
          <p:nvPr/>
        </p:nvPicPr>
        <p:blipFill>
          <a:blip r:embed="rId3">
            <a:alphaModFix/>
          </a:blip>
          <a:stretch>
            <a:fillRect/>
          </a:stretch>
        </p:blipFill>
        <p:spPr>
          <a:xfrm>
            <a:off x="1222225" y="1828800"/>
            <a:ext cx="4560675" cy="41530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ac1759178e_3_8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78" name="Google Shape;178;g1ac1759178e_3_8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79" name="Google Shape;179;g1ac1759178e_3_8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180" name="Google Shape;180;g1ac1759178e_3_83"/>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1" name="Google Shape;181;g1ac1759178e_3_8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182" name="Google Shape;182;g1ac1759178e_3_83"/>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#2 Choose-any-or-all-of Question</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
        <p:nvSpPr>
          <p:cNvPr id="183" name="Google Shape;183;g1ac1759178e_3_83"/>
          <p:cNvSpPr txBox="1"/>
          <p:nvPr/>
        </p:nvSpPr>
        <p:spPr>
          <a:xfrm>
            <a:off x="1097700" y="1765425"/>
            <a:ext cx="7312200" cy="155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a:solidFill>
                  <a:srgbClr val="203864"/>
                </a:solidFill>
                <a:latin typeface="Calibri"/>
                <a:ea typeface="Calibri"/>
                <a:cs typeface="Calibri"/>
                <a:sym typeface="Calibri"/>
              </a:rPr>
              <a:t>Example #1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rPr b="1" lang="en-US" sz="1300">
                <a:solidFill>
                  <a:srgbClr val="203864"/>
                </a:solidFill>
                <a:latin typeface="Calibri"/>
                <a:ea typeface="Calibri"/>
                <a:cs typeface="Calibri"/>
                <a:sym typeface="Calibri"/>
              </a:rPr>
              <a:t>Question: Please select the programming language you are best at in order </a:t>
            </a:r>
            <a:endParaRPr b="1" sz="1300">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rPr b="1" lang="en-US" sz="1300">
                <a:solidFill>
                  <a:srgbClr val="203864"/>
                </a:solidFill>
                <a:latin typeface="Calibri"/>
                <a:ea typeface="Calibri"/>
                <a:cs typeface="Calibri"/>
                <a:sym typeface="Calibri"/>
              </a:rPr>
              <a:t>	            【 Java, Python, R, C, C++, JS, CSS, etc.】</a:t>
            </a:r>
            <a:endParaRPr b="1" sz="1300">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rPr b="1" lang="en-US" sz="1300">
                <a:solidFill>
                  <a:srgbClr val="203864"/>
                </a:solidFill>
                <a:latin typeface="Calibri"/>
                <a:ea typeface="Calibri"/>
                <a:cs typeface="Calibri"/>
                <a:sym typeface="Calibri"/>
              </a:rPr>
              <a:t>Answer:</a:t>
            </a:r>
            <a:endParaRPr b="1" sz="1300">
              <a:solidFill>
                <a:srgbClr val="1C4587"/>
              </a:solidFill>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184" name="Google Shape;184;g1ac1759178e_3_83"/>
          <p:cNvPicPr preferRelativeResize="0"/>
          <p:nvPr/>
        </p:nvPicPr>
        <p:blipFill>
          <a:blip r:embed="rId3">
            <a:alphaModFix/>
          </a:blip>
          <a:stretch>
            <a:fillRect/>
          </a:stretch>
        </p:blipFill>
        <p:spPr>
          <a:xfrm>
            <a:off x="1266725" y="3100050"/>
            <a:ext cx="6055925" cy="232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ac1759178e_3_9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91" name="Google Shape;191;g1ac1759178e_3_9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92" name="Google Shape;192;g1ac1759178e_3_9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193" name="Google Shape;193;g1ac1759178e_3_98"/>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4" name="Google Shape;194;g1ac1759178e_3_98"/>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195" name="Google Shape;195;g1ac1759178e_3_98"/>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#2 Choose-any-or-all-of Question</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
        <p:nvSpPr>
          <p:cNvPr id="196" name="Google Shape;196;g1ac1759178e_3_98"/>
          <p:cNvSpPr txBox="1"/>
          <p:nvPr/>
        </p:nvSpPr>
        <p:spPr>
          <a:xfrm>
            <a:off x="1097700" y="1765425"/>
            <a:ext cx="7312200" cy="6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a:solidFill>
                  <a:srgbClr val="203864"/>
                </a:solidFill>
                <a:latin typeface="Calibri"/>
                <a:ea typeface="Calibri"/>
                <a:cs typeface="Calibri"/>
                <a:sym typeface="Calibri"/>
              </a:rPr>
              <a:t>Example #1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197" name="Google Shape;197;g1ac1759178e_3_98"/>
          <p:cNvPicPr preferRelativeResize="0"/>
          <p:nvPr/>
        </p:nvPicPr>
        <p:blipFill>
          <a:blip r:embed="rId3">
            <a:alphaModFix/>
          </a:blip>
          <a:stretch>
            <a:fillRect/>
          </a:stretch>
        </p:blipFill>
        <p:spPr>
          <a:xfrm>
            <a:off x="1162600" y="2189425"/>
            <a:ext cx="3352800" cy="3724275"/>
          </a:xfrm>
          <a:prstGeom prst="rect">
            <a:avLst/>
          </a:prstGeom>
          <a:noFill/>
          <a:ln>
            <a:noFill/>
          </a:ln>
        </p:spPr>
      </p:pic>
      <p:pic>
        <p:nvPicPr>
          <p:cNvPr id="198" name="Google Shape;198;g1ac1759178e_3_98"/>
          <p:cNvPicPr preferRelativeResize="0"/>
          <p:nvPr/>
        </p:nvPicPr>
        <p:blipFill>
          <a:blip r:embed="rId4">
            <a:alphaModFix/>
          </a:blip>
          <a:stretch>
            <a:fillRect/>
          </a:stretch>
        </p:blipFill>
        <p:spPr>
          <a:xfrm>
            <a:off x="4752975" y="2659725"/>
            <a:ext cx="4314825" cy="63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ac1759178e_3_11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05" name="Google Shape;205;g1ac1759178e_3_11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206" name="Google Shape;206;g1ac1759178e_3_11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207" name="Google Shape;207;g1ac1759178e_3_11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8" name="Google Shape;208;g1ac1759178e_3_114"/>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209" name="Google Shape;209;g1ac1759178e_3_114"/>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#2 Choose-any-or-all-of Question</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
        <p:nvSpPr>
          <p:cNvPr id="210" name="Google Shape;210;g1ac1759178e_3_114"/>
          <p:cNvSpPr txBox="1"/>
          <p:nvPr/>
        </p:nvSpPr>
        <p:spPr>
          <a:xfrm>
            <a:off x="1097700" y="1765425"/>
            <a:ext cx="7312200" cy="108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a:solidFill>
                  <a:srgbClr val="203864"/>
                </a:solidFill>
                <a:latin typeface="Calibri"/>
                <a:ea typeface="Calibri"/>
                <a:cs typeface="Calibri"/>
                <a:sym typeface="Calibri"/>
              </a:rPr>
              <a:t>Example #2 :</a:t>
            </a:r>
            <a:endParaRPr b="1" i="1">
              <a:solidFill>
                <a:srgbClr val="203864"/>
              </a:solidFill>
              <a:latin typeface="Calibri"/>
              <a:ea typeface="Calibri"/>
              <a:cs typeface="Calibri"/>
              <a:sym typeface="Calibri"/>
            </a:endParaRPr>
          </a:p>
          <a:p>
            <a:pPr indent="-311150" lvl="0" marL="457200" rtl="0" algn="l">
              <a:spcBef>
                <a:spcPts val="0"/>
              </a:spcBef>
              <a:spcAft>
                <a:spcPts val="0"/>
              </a:spcAft>
              <a:buClr>
                <a:srgbClr val="203864"/>
              </a:buClr>
              <a:buSzPts val="1300"/>
              <a:buFont typeface="Calibri"/>
              <a:buChar char="●"/>
            </a:pPr>
            <a:r>
              <a:rPr b="1" lang="en-US" sz="1300">
                <a:solidFill>
                  <a:srgbClr val="203864"/>
                </a:solidFill>
                <a:latin typeface="Calibri"/>
                <a:ea typeface="Calibri"/>
                <a:cs typeface="Calibri"/>
                <a:sym typeface="Calibri"/>
              </a:rPr>
              <a:t>More similarity, since all student’s first preference is 4</a:t>
            </a:r>
            <a:endParaRPr sz="2400">
              <a:solidFill>
                <a:schemeClr val="dk1"/>
              </a:solidFill>
            </a:endParaRPr>
          </a:p>
          <a:p>
            <a:pPr indent="0" lvl="0" marL="0" rtl="0" algn="l">
              <a:lnSpc>
                <a:spcPct val="115000"/>
              </a:lnSpc>
              <a:spcBef>
                <a:spcPts val="0"/>
              </a:spcBef>
              <a:spcAft>
                <a:spcPts val="0"/>
              </a:spcAft>
              <a:buNone/>
            </a:pPr>
            <a:r>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211" name="Google Shape;211;g1ac1759178e_3_114"/>
          <p:cNvPicPr preferRelativeResize="0"/>
          <p:nvPr/>
        </p:nvPicPr>
        <p:blipFill>
          <a:blip r:embed="rId3">
            <a:alphaModFix/>
          </a:blip>
          <a:stretch>
            <a:fillRect/>
          </a:stretch>
        </p:blipFill>
        <p:spPr>
          <a:xfrm>
            <a:off x="910625" y="2483675"/>
            <a:ext cx="3209925" cy="3438525"/>
          </a:xfrm>
          <a:prstGeom prst="rect">
            <a:avLst/>
          </a:prstGeom>
          <a:noFill/>
          <a:ln>
            <a:noFill/>
          </a:ln>
        </p:spPr>
      </p:pic>
      <p:pic>
        <p:nvPicPr>
          <p:cNvPr id="212" name="Google Shape;212;g1ac1759178e_3_114"/>
          <p:cNvPicPr preferRelativeResize="0"/>
          <p:nvPr/>
        </p:nvPicPr>
        <p:blipFill>
          <a:blip r:embed="rId4">
            <a:alphaModFix/>
          </a:blip>
          <a:stretch>
            <a:fillRect/>
          </a:stretch>
        </p:blipFill>
        <p:spPr>
          <a:xfrm>
            <a:off x="4181200" y="4383425"/>
            <a:ext cx="4430900" cy="100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ac1759178e_3_13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19" name="Google Shape;219;g1ac1759178e_3_13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220" name="Google Shape;220;g1ac1759178e_3_13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221" name="Google Shape;221;g1ac1759178e_3_131"/>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22" name="Google Shape;222;g1ac1759178e_3_131"/>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223" name="Google Shape;223;g1ac1759178e_3_131"/>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#2 Choose-any-or-all-of Question</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
        <p:nvSpPr>
          <p:cNvPr id="224" name="Google Shape;224;g1ac1759178e_3_131"/>
          <p:cNvSpPr txBox="1"/>
          <p:nvPr/>
        </p:nvSpPr>
        <p:spPr>
          <a:xfrm>
            <a:off x="1097700" y="1765425"/>
            <a:ext cx="73122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i="1" lang="en-US">
                <a:solidFill>
                  <a:srgbClr val="203864"/>
                </a:solidFill>
                <a:latin typeface="Calibri"/>
                <a:ea typeface="Calibri"/>
                <a:cs typeface="Calibri"/>
                <a:sym typeface="Calibri"/>
              </a:rPr>
              <a:t>Example #3 :</a:t>
            </a:r>
            <a:endParaRPr b="1" i="1">
              <a:solidFill>
                <a:srgbClr val="203864"/>
              </a:solidFill>
              <a:latin typeface="Calibri"/>
              <a:ea typeface="Calibri"/>
              <a:cs typeface="Calibri"/>
              <a:sym typeface="Calibri"/>
            </a:endParaRPr>
          </a:p>
          <a:p>
            <a:pPr indent="-311150" lvl="0" marL="457200" rtl="0" algn="l">
              <a:spcBef>
                <a:spcPts val="0"/>
              </a:spcBef>
              <a:spcAft>
                <a:spcPts val="0"/>
              </a:spcAft>
              <a:buClr>
                <a:srgbClr val="203864"/>
              </a:buClr>
              <a:buSzPts val="1300"/>
              <a:buFont typeface="Calibri"/>
              <a:buChar char="●"/>
            </a:pPr>
            <a:r>
              <a:rPr b="1" lang="en-US" sz="1300">
                <a:solidFill>
                  <a:srgbClr val="203864"/>
                </a:solidFill>
                <a:latin typeface="Calibri"/>
                <a:ea typeface="Calibri"/>
                <a:cs typeface="Calibri"/>
                <a:sym typeface="Calibri"/>
              </a:rPr>
              <a:t>max similarity, everyone in the team has the same preference</a:t>
            </a:r>
            <a:endParaRPr b="1" i="1" sz="1700">
              <a:solidFill>
                <a:srgbClr val="203864"/>
              </a:solidFill>
              <a:latin typeface="Calibri"/>
              <a:ea typeface="Calibri"/>
              <a:cs typeface="Calibri"/>
              <a:sym typeface="Calibri"/>
            </a:endParaRPr>
          </a:p>
          <a:p>
            <a:pPr indent="0" lvl="0" marL="0" rtl="0" algn="l">
              <a:spcBef>
                <a:spcPts val="0"/>
              </a:spcBef>
              <a:spcAft>
                <a:spcPts val="0"/>
              </a:spcAft>
              <a:buNone/>
            </a:pPr>
            <a:r>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225" name="Google Shape;225;g1ac1759178e_3_131"/>
          <p:cNvPicPr preferRelativeResize="0"/>
          <p:nvPr/>
        </p:nvPicPr>
        <p:blipFill>
          <a:blip r:embed="rId3">
            <a:alphaModFix/>
          </a:blip>
          <a:stretch>
            <a:fillRect/>
          </a:stretch>
        </p:blipFill>
        <p:spPr>
          <a:xfrm>
            <a:off x="820100" y="2425775"/>
            <a:ext cx="3393250" cy="3549525"/>
          </a:xfrm>
          <a:prstGeom prst="rect">
            <a:avLst/>
          </a:prstGeom>
          <a:noFill/>
          <a:ln>
            <a:noFill/>
          </a:ln>
        </p:spPr>
      </p:pic>
      <p:pic>
        <p:nvPicPr>
          <p:cNvPr id="226" name="Google Shape;226;g1ac1759178e_3_131"/>
          <p:cNvPicPr preferRelativeResize="0"/>
          <p:nvPr/>
        </p:nvPicPr>
        <p:blipFill>
          <a:blip r:embed="rId4">
            <a:alphaModFix/>
          </a:blip>
          <a:stretch>
            <a:fillRect/>
          </a:stretch>
        </p:blipFill>
        <p:spPr>
          <a:xfrm>
            <a:off x="4422325" y="3781452"/>
            <a:ext cx="3987575" cy="9759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ac1759178e_3_16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33" name="Google Shape;233;g1ac1759178e_3_169"/>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234" name="Google Shape;234;g1ac1759178e_3_16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235" name="Google Shape;235;g1ac1759178e_3_169"/>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36" name="Google Shape;236;g1ac1759178e_3_169"/>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237" name="Google Shape;237;g1ac1759178e_3_169"/>
          <p:cNvSpPr txBox="1"/>
          <p:nvPr/>
        </p:nvSpPr>
        <p:spPr>
          <a:xfrm>
            <a:off x="1097700" y="1765425"/>
            <a:ext cx="731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238" name="Google Shape;238;g1ac1759178e_3_169"/>
          <p:cNvPicPr preferRelativeResize="0"/>
          <p:nvPr/>
        </p:nvPicPr>
        <p:blipFill>
          <a:blip r:embed="rId3">
            <a:alphaModFix/>
          </a:blip>
          <a:stretch>
            <a:fillRect/>
          </a:stretch>
        </p:blipFill>
        <p:spPr>
          <a:xfrm>
            <a:off x="1556436" y="4720375"/>
            <a:ext cx="6031124" cy="1335600"/>
          </a:xfrm>
          <a:prstGeom prst="rect">
            <a:avLst/>
          </a:prstGeom>
          <a:noFill/>
          <a:ln>
            <a:noFill/>
          </a:ln>
        </p:spPr>
      </p:pic>
      <p:pic>
        <p:nvPicPr>
          <p:cNvPr id="239" name="Google Shape;239;g1ac1759178e_3_169"/>
          <p:cNvPicPr preferRelativeResize="0"/>
          <p:nvPr/>
        </p:nvPicPr>
        <p:blipFill>
          <a:blip r:embed="rId4">
            <a:alphaModFix/>
          </a:blip>
          <a:stretch>
            <a:fillRect/>
          </a:stretch>
        </p:blipFill>
        <p:spPr>
          <a:xfrm>
            <a:off x="2087888" y="2084550"/>
            <a:ext cx="4968198" cy="1573850"/>
          </a:xfrm>
          <a:prstGeom prst="rect">
            <a:avLst/>
          </a:prstGeom>
          <a:noFill/>
          <a:ln>
            <a:noFill/>
          </a:ln>
        </p:spPr>
      </p:pic>
      <p:pic>
        <p:nvPicPr>
          <p:cNvPr id="240" name="Google Shape;240;g1ac1759178e_3_169"/>
          <p:cNvPicPr preferRelativeResize="0"/>
          <p:nvPr/>
        </p:nvPicPr>
        <p:blipFill>
          <a:blip r:embed="rId5">
            <a:alphaModFix/>
          </a:blip>
          <a:stretch>
            <a:fillRect/>
          </a:stretch>
        </p:blipFill>
        <p:spPr>
          <a:xfrm>
            <a:off x="2286000" y="3736303"/>
            <a:ext cx="4572000" cy="722525"/>
          </a:xfrm>
          <a:prstGeom prst="rect">
            <a:avLst/>
          </a:prstGeom>
          <a:noFill/>
          <a:ln>
            <a:noFill/>
          </a:ln>
        </p:spPr>
      </p:pic>
      <p:sp>
        <p:nvSpPr>
          <p:cNvPr id="241" name="Google Shape;241;g1ac1759178e_3_169"/>
          <p:cNvSpPr txBox="1"/>
          <p:nvPr/>
        </p:nvSpPr>
        <p:spPr>
          <a:xfrm>
            <a:off x="1097688" y="14478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Team compliance score:</a:t>
            </a:r>
            <a:endParaRPr b="1" sz="1600">
              <a:solidFill>
                <a:srgbClr val="6AA84F"/>
              </a:solidFill>
            </a:endParaRPr>
          </a:p>
          <a:p>
            <a:pPr indent="0" lvl="0" marL="0" rtl="0" algn="l">
              <a:lnSpc>
                <a:spcPct val="115000"/>
              </a:lnSpc>
              <a:spcBef>
                <a:spcPts val="0"/>
              </a:spcBef>
              <a:spcAft>
                <a:spcPts val="0"/>
              </a:spcAft>
              <a:buNone/>
            </a:pPr>
            <a:r>
              <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ac1759178e_3_15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48" name="Google Shape;248;g1ac1759178e_3_15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249" name="Google Shape;249;g1ac1759178e_3_15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250" name="Google Shape;250;g1ac1759178e_3_15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1" name="Google Shape;251;g1ac1759178e_3_154"/>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252" name="Google Shape;252;g1ac1759178e_3_154"/>
          <p:cNvSpPr txBox="1"/>
          <p:nvPr/>
        </p:nvSpPr>
        <p:spPr>
          <a:xfrm>
            <a:off x="1097700" y="13294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Swap</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sp>
        <p:nvSpPr>
          <p:cNvPr id="253" name="Google Shape;253;g1ac1759178e_3_154"/>
          <p:cNvSpPr txBox="1"/>
          <p:nvPr/>
        </p:nvSpPr>
        <p:spPr>
          <a:xfrm>
            <a:off x="1097700" y="1765425"/>
            <a:ext cx="731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a:solidFill>
                <a:srgbClr val="203864"/>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203864"/>
              </a:solidFill>
              <a:latin typeface="Calibri"/>
              <a:ea typeface="Calibri"/>
              <a:cs typeface="Calibri"/>
              <a:sym typeface="Calibri"/>
            </a:endParaRPr>
          </a:p>
        </p:txBody>
      </p:sp>
      <p:pic>
        <p:nvPicPr>
          <p:cNvPr id="254" name="Google Shape;254;g1ac1759178e_3_154"/>
          <p:cNvPicPr preferRelativeResize="0"/>
          <p:nvPr/>
        </p:nvPicPr>
        <p:blipFill>
          <a:blip r:embed="rId3">
            <a:alphaModFix/>
          </a:blip>
          <a:stretch>
            <a:fillRect/>
          </a:stretch>
        </p:blipFill>
        <p:spPr>
          <a:xfrm>
            <a:off x="1182225" y="1905000"/>
            <a:ext cx="4974150" cy="397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ac1759178e_5_1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Existing</a:t>
            </a:r>
            <a:r>
              <a:rPr b="1" lang="en-US"/>
              <a:t> essential user stories</a:t>
            </a:r>
            <a:endParaRPr b="1"/>
          </a:p>
          <a:p>
            <a:pPr indent="0" lvl="0" marL="0" rtl="0" algn="l">
              <a:spcBef>
                <a:spcPts val="0"/>
              </a:spcBef>
              <a:spcAft>
                <a:spcPts val="0"/>
              </a:spcAft>
              <a:buNone/>
            </a:pPr>
            <a:r>
              <a:t/>
            </a:r>
            <a:endParaRPr/>
          </a:p>
        </p:txBody>
      </p:sp>
      <p:sp>
        <p:nvSpPr>
          <p:cNvPr id="261" name="Google Shape;261;g1ac1759178e_5_13"/>
          <p:cNvSpPr txBox="1"/>
          <p:nvPr>
            <p:ph idx="1" type="body"/>
          </p:nvPr>
        </p:nvSpPr>
        <p:spPr>
          <a:xfrm>
            <a:off x="609600" y="1905000"/>
            <a:ext cx="7924800" cy="3886200"/>
          </a:xfrm>
          <a:prstGeom prst="rect">
            <a:avLst/>
          </a:prstGeom>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1800"/>
              <a:buFont typeface="Arial"/>
              <a:buChar char="▪"/>
            </a:pPr>
            <a:r>
              <a:rPr lang="en-US" sz="1800"/>
              <a:t>Signup</a:t>
            </a:r>
            <a:endParaRPr sz="1800"/>
          </a:p>
          <a:p>
            <a:pPr indent="-342900" lvl="0" marL="342900" rtl="0" algn="l">
              <a:lnSpc>
                <a:spcPct val="115000"/>
              </a:lnSpc>
              <a:spcBef>
                <a:spcPts val="0"/>
              </a:spcBef>
              <a:spcAft>
                <a:spcPts val="0"/>
              </a:spcAft>
              <a:buClr>
                <a:schemeClr val="dk1"/>
              </a:buClr>
              <a:buSzPts val="1800"/>
              <a:buFont typeface="Arial"/>
              <a:buChar char="▪"/>
            </a:pPr>
            <a:r>
              <a:rPr lang="en-US" sz="1800"/>
              <a:t>Login / Logout</a:t>
            </a:r>
            <a:endParaRPr sz="1800"/>
          </a:p>
          <a:p>
            <a:pPr indent="-342900" lvl="0" marL="342900" rtl="0" algn="l">
              <a:lnSpc>
                <a:spcPct val="115000"/>
              </a:lnSpc>
              <a:spcBef>
                <a:spcPts val="0"/>
              </a:spcBef>
              <a:spcAft>
                <a:spcPts val="0"/>
              </a:spcAft>
              <a:buSzPts val="1800"/>
              <a:buChar char="▪"/>
            </a:pPr>
            <a:r>
              <a:rPr lang="en-US" sz="1800"/>
              <a:t>Add question (choice options) / delete question (choice options)</a:t>
            </a:r>
            <a:endParaRPr sz="1800"/>
          </a:p>
          <a:p>
            <a:pPr indent="-342900" lvl="0" marL="342900" rtl="0" algn="l">
              <a:lnSpc>
                <a:spcPct val="115000"/>
              </a:lnSpc>
              <a:spcBef>
                <a:spcPts val="0"/>
              </a:spcBef>
              <a:spcAft>
                <a:spcPts val="0"/>
              </a:spcAft>
              <a:buSzPts val="1800"/>
              <a:buChar char="▪"/>
            </a:pPr>
            <a:r>
              <a:rPr lang="en-US" sz="1800"/>
              <a:t>Run the algorithm</a:t>
            </a:r>
            <a:endParaRPr sz="1800"/>
          </a:p>
          <a:p>
            <a:pPr indent="-342900" lvl="0" marL="342900" rtl="0" algn="l">
              <a:lnSpc>
                <a:spcPct val="115000"/>
              </a:lnSpc>
              <a:spcBef>
                <a:spcPts val="0"/>
              </a:spcBef>
              <a:spcAft>
                <a:spcPts val="0"/>
              </a:spcAft>
              <a:buSzPts val="1800"/>
              <a:buChar char="▪"/>
            </a:pPr>
            <a:r>
              <a:rPr lang="en-US" sz="1800"/>
              <a:t>Display the running result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p:txBody>
      </p:sp>
      <p:sp>
        <p:nvSpPr>
          <p:cNvPr id="262" name="Google Shape;262;g1ac1759178e_5_1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ac1759178e_5_20"/>
          <p:cNvSpPr txBox="1"/>
          <p:nvPr>
            <p:ph type="title"/>
          </p:nvPr>
        </p:nvSpPr>
        <p:spPr>
          <a:xfrm>
            <a:off x="609600" y="7619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Existing optional user stories</a:t>
            </a:r>
            <a:endParaRPr b="1"/>
          </a:p>
          <a:p>
            <a:pPr indent="0" lvl="0" marL="0" rtl="0" algn="l">
              <a:spcBef>
                <a:spcPts val="0"/>
              </a:spcBef>
              <a:spcAft>
                <a:spcPts val="0"/>
              </a:spcAft>
              <a:buNone/>
            </a:pPr>
            <a:r>
              <a:t/>
            </a:r>
            <a:endParaRPr/>
          </a:p>
        </p:txBody>
      </p:sp>
      <p:sp>
        <p:nvSpPr>
          <p:cNvPr id="269" name="Google Shape;269;g1ac1759178e_5_2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70" name="Google Shape;270;g1ac1759178e_5_20"/>
          <p:cNvSpPr txBox="1"/>
          <p:nvPr>
            <p:ph idx="1" type="body"/>
          </p:nvPr>
        </p:nvSpPr>
        <p:spPr>
          <a:xfrm>
            <a:off x="609600" y="1904950"/>
            <a:ext cx="7924800" cy="3886200"/>
          </a:xfrm>
          <a:prstGeom prst="rect">
            <a:avLst/>
          </a:prstGeom>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1800"/>
              <a:buFont typeface="Arial"/>
              <a:buChar char="▪"/>
            </a:pPr>
            <a:r>
              <a:rPr lang="en-US" sz="1800"/>
              <a:t>Add / remove student in / from the system manually</a:t>
            </a:r>
            <a:endParaRPr sz="1800"/>
          </a:p>
          <a:p>
            <a:pPr indent="-342900" lvl="0" marL="342900" rtl="0" algn="l">
              <a:lnSpc>
                <a:spcPct val="115000"/>
              </a:lnSpc>
              <a:spcBef>
                <a:spcPts val="0"/>
              </a:spcBef>
              <a:spcAft>
                <a:spcPts val="0"/>
              </a:spcAft>
              <a:buClr>
                <a:schemeClr val="dk1"/>
              </a:buClr>
              <a:buSzPts val="1800"/>
              <a:buFont typeface="Arial"/>
              <a:buChar char="▪"/>
            </a:pPr>
            <a:r>
              <a:rPr lang="en-US" sz="1800"/>
              <a:t>Make up student’s answer in the system</a:t>
            </a:r>
            <a:endParaRPr sz="1800"/>
          </a:p>
          <a:p>
            <a:pPr indent="-342900" lvl="0" marL="342900" rtl="0" algn="l">
              <a:lnSpc>
                <a:spcPct val="115000"/>
              </a:lnSpc>
              <a:spcBef>
                <a:spcPts val="0"/>
              </a:spcBef>
              <a:spcAft>
                <a:spcPts val="0"/>
              </a:spcAft>
              <a:buSzPts val="1800"/>
              <a:buChar char="▪"/>
            </a:pPr>
            <a:r>
              <a:rPr lang="en-US" sz="1800"/>
              <a:t>Add / remove student in / from a team manually in the system.</a:t>
            </a:r>
            <a:endParaRPr sz="1800"/>
          </a:p>
          <a:p>
            <a:pPr indent="-342900" lvl="0" marL="342900" rtl="0" algn="l">
              <a:lnSpc>
                <a:spcPct val="115000"/>
              </a:lnSpc>
              <a:spcBef>
                <a:spcPts val="0"/>
              </a:spcBef>
              <a:spcAft>
                <a:spcPts val="0"/>
              </a:spcAft>
              <a:buSzPts val="1800"/>
              <a:buChar char="▪"/>
            </a:pPr>
            <a:r>
              <a:rPr lang="en-US" sz="1800"/>
              <a:t>Distribute team manually.</a:t>
            </a:r>
            <a:endParaRPr sz="1800"/>
          </a:p>
          <a:p>
            <a:pPr indent="-342900" lvl="0" marL="342900" rtl="0" algn="l">
              <a:lnSpc>
                <a:spcPct val="115000"/>
              </a:lnSpc>
              <a:spcBef>
                <a:spcPts val="0"/>
              </a:spcBef>
              <a:spcAft>
                <a:spcPts val="0"/>
              </a:spcAft>
              <a:buSzPts val="1800"/>
              <a:buChar char="▪"/>
            </a:pPr>
            <a:r>
              <a:rPr lang="en-US" sz="1800"/>
              <a:t>Add / remove team in / from the system manually</a:t>
            </a:r>
            <a:endParaRPr sz="1800"/>
          </a:p>
          <a:p>
            <a:pPr indent="-342900" lvl="0" marL="342900" rtl="0" algn="l">
              <a:lnSpc>
                <a:spcPct val="115000"/>
              </a:lnSpc>
              <a:spcBef>
                <a:spcPts val="0"/>
              </a:spcBef>
              <a:spcAft>
                <a:spcPts val="0"/>
              </a:spcAft>
              <a:buSzPts val="1800"/>
              <a:buChar char="▪"/>
            </a:pPr>
            <a:r>
              <a:rPr lang="en-US" sz="1800"/>
              <a:t>Remove survey</a:t>
            </a:r>
            <a:endParaRPr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ac1759178e_5_6"/>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New added essential user stories</a:t>
            </a:r>
            <a:endParaRPr b="1"/>
          </a:p>
        </p:txBody>
      </p:sp>
      <p:sp>
        <p:nvSpPr>
          <p:cNvPr id="277" name="Google Shape;277;g1ac1759178e_5_6"/>
          <p:cNvSpPr txBox="1"/>
          <p:nvPr>
            <p:ph idx="1" type="body"/>
          </p:nvPr>
        </p:nvSpPr>
        <p:spPr>
          <a:xfrm>
            <a:off x="609600" y="1905000"/>
            <a:ext cx="7924800" cy="3886200"/>
          </a:xfrm>
          <a:prstGeom prst="rect">
            <a:avLst/>
          </a:prstGeom>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1800"/>
              <a:buFont typeface="Arial"/>
              <a:buChar char="▪"/>
            </a:pPr>
            <a:r>
              <a:rPr lang="en-US" sz="1800"/>
              <a:t>As an instructor, I want to import student survey data in .cvs or .json files, so that I can easily manage data sources.</a:t>
            </a:r>
            <a:endParaRPr sz="1800"/>
          </a:p>
          <a:p>
            <a:pPr indent="-342900" lvl="0" marL="342900" rtl="0" algn="l">
              <a:lnSpc>
                <a:spcPct val="115000"/>
              </a:lnSpc>
              <a:spcBef>
                <a:spcPts val="0"/>
              </a:spcBef>
              <a:spcAft>
                <a:spcPts val="0"/>
              </a:spcAft>
              <a:buSzPts val="1800"/>
              <a:buChar char="▪"/>
            </a:pPr>
            <a:r>
              <a:rPr lang="en-US" sz="1800"/>
              <a:t>Making good use with google form of making survey.</a:t>
            </a:r>
            <a:endParaRPr sz="1800"/>
          </a:p>
        </p:txBody>
      </p:sp>
      <p:sp>
        <p:nvSpPr>
          <p:cNvPr id="278" name="Google Shape;278;g1ac1759178e_5_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ac1759178e_3_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85" name="Google Shape;85;g1ac1759178e_3_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86" name="Google Shape;86;g1ac1759178e_3_0"/>
          <p:cNvSpPr txBox="1"/>
          <p:nvPr>
            <p:ph type="title"/>
          </p:nvPr>
        </p:nvSpPr>
        <p:spPr>
          <a:xfrm>
            <a:off x="609600" y="10902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rPr b="1" lang="en-US"/>
              <a:t>Team members :</a:t>
            </a:r>
            <a:endParaRPr b="1"/>
          </a:p>
        </p:txBody>
      </p:sp>
      <p:sp>
        <p:nvSpPr>
          <p:cNvPr id="87" name="Google Shape;87;g1ac1759178e_3_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 name="Google Shape;88;g1ac1759178e_3_0"/>
          <p:cNvSpPr txBox="1"/>
          <p:nvPr>
            <p:ph idx="1" type="body"/>
          </p:nvPr>
        </p:nvSpPr>
        <p:spPr>
          <a:xfrm>
            <a:off x="609600" y="165905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Shawn (baymax@bu.edu) - Team leader</a:t>
            </a:r>
            <a:endParaRPr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Dawei (davidyin@bu.edu)- Design and Implementation leader</a:t>
            </a:r>
            <a:endParaRPr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Lijian (yao049@bu.edu) - Configuration leader</a:t>
            </a:r>
            <a:endParaRPr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Alex (alexrw@bu.edu)- Security leader</a:t>
            </a:r>
            <a:endParaRPr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Siming (s1a1d1f1@bu.edu)- Requirement Leader</a:t>
            </a:r>
            <a:endParaRPr sz="1200">
              <a:solidFill>
                <a:srgbClr val="24292F"/>
              </a:solidFill>
              <a:highlight>
                <a:srgbClr val="FFFFFF"/>
              </a:highlight>
              <a:latin typeface="Noto Sans"/>
              <a:ea typeface="Noto Sans"/>
              <a:cs typeface="Noto Sans"/>
              <a:sym typeface="Noto Sans"/>
            </a:endParaRPr>
          </a:p>
          <a:p>
            <a:pPr indent="0" lvl="0" marL="0" rtl="0" algn="l">
              <a:lnSpc>
                <a:spcPct val="115000"/>
              </a:lnSpc>
              <a:spcBef>
                <a:spcPts val="1200"/>
              </a:spcBef>
              <a:spcAft>
                <a:spcPts val="0"/>
              </a:spcAft>
              <a:buNone/>
            </a:pPr>
            <a:r>
              <a:rPr lang="en-US" sz="1200">
                <a:solidFill>
                  <a:srgbClr val="24292F"/>
                </a:solidFill>
                <a:highlight>
                  <a:srgbClr val="FFFFFF"/>
                </a:highlight>
                <a:latin typeface="Noto Sans"/>
                <a:ea typeface="Noto Sans"/>
                <a:cs typeface="Noto Sans"/>
                <a:sym typeface="Noto Sans"/>
              </a:rPr>
              <a:t>Haiyang (whaiyang@bu.edu) - QA leader</a:t>
            </a:r>
            <a:endParaRPr sz="1200">
              <a:solidFill>
                <a:srgbClr val="24292F"/>
              </a:solidFill>
              <a:highlight>
                <a:srgbClr val="FFFFFF"/>
              </a:highlight>
              <a:latin typeface="Noto Sans"/>
              <a:ea typeface="Noto Sans"/>
              <a:cs typeface="Noto Sans"/>
              <a:sym typeface="Noto Sans"/>
            </a:endParaRPr>
          </a:p>
          <a:p>
            <a:pPr indent="-228600" lvl="1" marL="914400" rtl="0" algn="l">
              <a:lnSpc>
                <a:spcPct val="100000"/>
              </a:lnSpc>
              <a:spcBef>
                <a:spcPts val="120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ac1759178e_5_29"/>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For management</a:t>
            </a:r>
            <a:endParaRPr b="1"/>
          </a:p>
        </p:txBody>
      </p:sp>
      <p:sp>
        <p:nvSpPr>
          <p:cNvPr id="285" name="Google Shape;285;g1ac1759178e_5_2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286" name="Google Shape;286;g1ac1759178e_5_29"/>
          <p:cNvSpPr txBox="1"/>
          <p:nvPr>
            <p:ph idx="1" type="body"/>
          </p:nvPr>
        </p:nvSpPr>
        <p:spPr>
          <a:xfrm>
            <a:off x="609600" y="1905000"/>
            <a:ext cx="7924800" cy="3886200"/>
          </a:xfrm>
          <a:prstGeom prst="rect">
            <a:avLst/>
          </a:prstGeom>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1800"/>
              <a:buFont typeface="Arial"/>
              <a:buChar char="▪"/>
            </a:pPr>
            <a:r>
              <a:rPr lang="en-US" sz="1800"/>
              <a:t>Pivotal Tracker</a:t>
            </a:r>
            <a:endParaRPr sz="1800"/>
          </a:p>
          <a:p>
            <a:pPr indent="-342900" lvl="0" marL="342900" rtl="0" algn="l">
              <a:lnSpc>
                <a:spcPct val="115000"/>
              </a:lnSpc>
              <a:spcBef>
                <a:spcPts val="0"/>
              </a:spcBef>
              <a:spcAft>
                <a:spcPts val="0"/>
              </a:spcAft>
              <a:buSzPts val="1800"/>
              <a:buChar char="▪"/>
            </a:pPr>
            <a:r>
              <a:rPr lang="en-US" sz="1800"/>
              <a:t>Set up stories’ priority and give them scores by its type (essential, optional, chore)</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342900" lvl="0" marL="342900" rtl="0" algn="l">
              <a:lnSpc>
                <a:spcPct val="115000"/>
              </a:lnSpc>
              <a:spcBef>
                <a:spcPts val="0"/>
              </a:spcBef>
              <a:spcAft>
                <a:spcPts val="0"/>
              </a:spcAft>
              <a:buSzPts val="1800"/>
              <a:buChar char="▪"/>
            </a:pPr>
            <a:r>
              <a:rPr lang="en-US" sz="1800"/>
              <a:t>Keep requirements simple and try not change existing ones</a:t>
            </a:r>
            <a:endParaRPr sz="1800"/>
          </a:p>
        </p:txBody>
      </p:sp>
      <p:pic>
        <p:nvPicPr>
          <p:cNvPr id="287" name="Google Shape;287;g1ac1759178e_5_29"/>
          <p:cNvPicPr preferRelativeResize="0"/>
          <p:nvPr/>
        </p:nvPicPr>
        <p:blipFill>
          <a:blip r:embed="rId3">
            <a:alphaModFix/>
          </a:blip>
          <a:stretch>
            <a:fillRect/>
          </a:stretch>
        </p:blipFill>
        <p:spPr>
          <a:xfrm>
            <a:off x="3448050" y="2757488"/>
            <a:ext cx="2552700" cy="164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ac1759178e_0_8"/>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Software architecture</a:t>
            </a:r>
            <a:endParaRPr/>
          </a:p>
        </p:txBody>
      </p:sp>
      <p:sp>
        <p:nvSpPr>
          <p:cNvPr id="294" name="Google Shape;294;g1ac1759178e_0_8"/>
          <p:cNvSpPr/>
          <p:nvPr/>
        </p:nvSpPr>
        <p:spPr>
          <a:xfrm>
            <a:off x="861750" y="2234900"/>
            <a:ext cx="2313300" cy="11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Algorithm application interface(Pure python)</a:t>
            </a:r>
            <a:endParaRPr/>
          </a:p>
        </p:txBody>
      </p:sp>
      <p:sp>
        <p:nvSpPr>
          <p:cNvPr id="295" name="Google Shape;295;g1ac1759178e_0_8"/>
          <p:cNvSpPr/>
          <p:nvPr/>
        </p:nvSpPr>
        <p:spPr>
          <a:xfrm>
            <a:off x="3654175" y="1701650"/>
            <a:ext cx="1700400" cy="22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Middleware</a:t>
            </a:r>
            <a:endParaRPr/>
          </a:p>
          <a:p>
            <a:pPr indent="0" lvl="0" marL="0" rtl="0" algn="l">
              <a:spcBef>
                <a:spcPts val="0"/>
              </a:spcBef>
              <a:spcAft>
                <a:spcPts val="0"/>
              </a:spcAft>
              <a:buNone/>
            </a:pPr>
            <a:r>
              <a:rPr lang="en-US"/>
              <a:t>(provide service)</a:t>
            </a:r>
            <a:endParaRPr/>
          </a:p>
        </p:txBody>
      </p:sp>
      <p:sp>
        <p:nvSpPr>
          <p:cNvPr id="296" name="Google Shape;296;g1ac1759178e_0_8"/>
          <p:cNvSpPr/>
          <p:nvPr/>
        </p:nvSpPr>
        <p:spPr>
          <a:xfrm>
            <a:off x="5968950" y="2234900"/>
            <a:ext cx="2313300" cy="11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Django web framework</a:t>
            </a:r>
            <a:endParaRPr/>
          </a:p>
        </p:txBody>
      </p:sp>
      <p:cxnSp>
        <p:nvCxnSpPr>
          <p:cNvPr id="297" name="Google Shape;297;g1ac1759178e_0_8"/>
          <p:cNvCxnSpPr>
            <a:stCxn id="294" idx="3"/>
            <a:endCxn id="295" idx="1"/>
          </p:cNvCxnSpPr>
          <p:nvPr/>
        </p:nvCxnSpPr>
        <p:spPr>
          <a:xfrm>
            <a:off x="3175050" y="2817350"/>
            <a:ext cx="479100" cy="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g1ac1759178e_0_8"/>
          <p:cNvCxnSpPr>
            <a:stCxn id="295" idx="3"/>
            <a:endCxn id="296" idx="1"/>
          </p:cNvCxnSpPr>
          <p:nvPr/>
        </p:nvCxnSpPr>
        <p:spPr>
          <a:xfrm>
            <a:off x="5354575" y="2817350"/>
            <a:ext cx="614400" cy="0"/>
          </a:xfrm>
          <a:prstGeom prst="straightConnector1">
            <a:avLst/>
          </a:prstGeom>
          <a:noFill/>
          <a:ln cap="flat" cmpd="sng" w="9525">
            <a:solidFill>
              <a:schemeClr val="dk2"/>
            </a:solidFill>
            <a:prstDash val="solid"/>
            <a:round/>
            <a:headEnd len="med" w="med" type="none"/>
            <a:tailEnd len="med" w="med" type="none"/>
          </a:ln>
        </p:spPr>
      </p:cxnSp>
      <p:pic>
        <p:nvPicPr>
          <p:cNvPr id="299" name="Google Shape;299;g1ac1759178e_0_8"/>
          <p:cNvPicPr preferRelativeResize="0"/>
          <p:nvPr/>
        </p:nvPicPr>
        <p:blipFill>
          <a:blip r:embed="rId3">
            <a:alphaModFix/>
          </a:blip>
          <a:stretch>
            <a:fillRect/>
          </a:stretch>
        </p:blipFill>
        <p:spPr>
          <a:xfrm>
            <a:off x="3562513" y="4054313"/>
            <a:ext cx="1883725" cy="1343637"/>
          </a:xfrm>
          <a:prstGeom prst="rect">
            <a:avLst/>
          </a:prstGeom>
          <a:noFill/>
          <a:ln>
            <a:noFill/>
          </a:ln>
        </p:spPr>
      </p:pic>
      <p:pic>
        <p:nvPicPr>
          <p:cNvPr id="300" name="Google Shape;300;g1ac1759178e_0_8"/>
          <p:cNvPicPr preferRelativeResize="0"/>
          <p:nvPr/>
        </p:nvPicPr>
        <p:blipFill>
          <a:blip r:embed="rId4">
            <a:alphaModFix/>
          </a:blip>
          <a:stretch>
            <a:fillRect/>
          </a:stretch>
        </p:blipFill>
        <p:spPr>
          <a:xfrm>
            <a:off x="1063975" y="3569975"/>
            <a:ext cx="1506310" cy="1827975"/>
          </a:xfrm>
          <a:prstGeom prst="rect">
            <a:avLst/>
          </a:prstGeom>
          <a:noFill/>
          <a:ln>
            <a:noFill/>
          </a:ln>
        </p:spPr>
      </p:pic>
      <p:pic>
        <p:nvPicPr>
          <p:cNvPr id="301" name="Google Shape;301;g1ac1759178e_0_8"/>
          <p:cNvPicPr preferRelativeResize="0"/>
          <p:nvPr/>
        </p:nvPicPr>
        <p:blipFill>
          <a:blip r:embed="rId5">
            <a:alphaModFix/>
          </a:blip>
          <a:stretch>
            <a:fillRect/>
          </a:stretch>
        </p:blipFill>
        <p:spPr>
          <a:xfrm>
            <a:off x="6183753" y="3700958"/>
            <a:ext cx="1883700" cy="18168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 </a:t>
            </a:r>
            <a:endParaRPr/>
          </a:p>
        </p:txBody>
      </p:sp>
      <p:sp>
        <p:nvSpPr>
          <p:cNvPr id="308" name="Google Shape;308;p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309" name="Google Shape;309;p8"/>
          <p:cNvSpPr txBox="1"/>
          <p:nvPr>
            <p:ph type="title"/>
          </p:nvPr>
        </p:nvSpPr>
        <p:spPr>
          <a:xfrm>
            <a:off x="609600" y="8001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Django MVC</a:t>
            </a:r>
            <a:endParaRPr/>
          </a:p>
        </p:txBody>
      </p:sp>
      <p:sp>
        <p:nvSpPr>
          <p:cNvPr id="310" name="Google Shape;310;p8"/>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228600" lvl="0" marL="342900" rtl="0" algn="l">
              <a:lnSpc>
                <a:spcPct val="100000"/>
              </a:lnSpc>
              <a:spcBef>
                <a:spcPts val="0"/>
              </a:spcBef>
              <a:spcAft>
                <a:spcPts val="0"/>
              </a:spcAft>
              <a:buClr>
                <a:srgbClr val="CC0000"/>
              </a:buClr>
              <a:buSzPts val="1800"/>
              <a:buFont typeface="Noto Sans"/>
              <a:buNone/>
            </a:pPr>
            <a:r>
              <a:t/>
            </a:r>
            <a:endParaRPr/>
          </a:p>
          <a:p>
            <a:pPr indent="0" lvl="1" marL="571500" rtl="0" algn="l">
              <a:lnSpc>
                <a:spcPct val="100000"/>
              </a:lnSpc>
              <a:spcBef>
                <a:spcPts val="360"/>
              </a:spcBef>
              <a:spcAft>
                <a:spcPts val="0"/>
              </a:spcAft>
              <a:buClr>
                <a:srgbClr val="CC0000"/>
              </a:buClr>
              <a:buSzPts val="1800"/>
              <a:buFont typeface="Noto Sans"/>
              <a:buNone/>
            </a:pPr>
            <a:r>
              <a:rPr lang="en-US"/>
              <a:t>Controller -&gt; View in django</a:t>
            </a:r>
            <a:endParaRPr/>
          </a:p>
          <a:p>
            <a:pPr indent="0" lvl="1" marL="571500" rtl="0" algn="l">
              <a:lnSpc>
                <a:spcPct val="100000"/>
              </a:lnSpc>
              <a:spcBef>
                <a:spcPts val="360"/>
              </a:spcBef>
              <a:spcAft>
                <a:spcPts val="0"/>
              </a:spcAft>
              <a:buClr>
                <a:srgbClr val="CC0000"/>
              </a:buClr>
              <a:buSzPts val="1800"/>
              <a:buFont typeface="Noto Sans"/>
              <a:buNone/>
            </a:pPr>
            <a:r>
              <a:rPr lang="en-US"/>
              <a:t>View -&gt; Templates</a:t>
            </a:r>
            <a:endParaRPr/>
          </a:p>
          <a:p>
            <a:pPr indent="0" lvl="1" marL="571500" rtl="0" algn="l">
              <a:lnSpc>
                <a:spcPct val="100000"/>
              </a:lnSpc>
              <a:spcBef>
                <a:spcPts val="360"/>
              </a:spcBef>
              <a:spcAft>
                <a:spcPts val="0"/>
              </a:spcAft>
              <a:buClr>
                <a:srgbClr val="CC0000"/>
              </a:buClr>
              <a:buSzPts val="1800"/>
              <a:buFont typeface="Noto Sans"/>
              <a:buNone/>
            </a:pPr>
            <a:r>
              <a:rPr lang="en-US"/>
              <a:t>Model = Model</a:t>
            </a:r>
            <a:endParaRPr/>
          </a:p>
          <a:p>
            <a:pPr indent="0" lvl="1" marL="571500" rtl="0" algn="l">
              <a:lnSpc>
                <a:spcPct val="100000"/>
              </a:lnSpc>
              <a:spcBef>
                <a:spcPts val="360"/>
              </a:spcBef>
              <a:spcAft>
                <a:spcPts val="0"/>
              </a:spcAft>
              <a:buClr>
                <a:srgbClr val="CC0000"/>
              </a:buClr>
              <a:buSzPts val="1800"/>
              <a:buFont typeface="Noto Sans"/>
              <a:buNone/>
            </a:pPr>
            <a:r>
              <a:rPr lang="en-US"/>
              <a:t> </a:t>
            </a:r>
            <a:endParaRPr/>
          </a:p>
        </p:txBody>
      </p:sp>
      <p:sp>
        <p:nvSpPr>
          <p:cNvPr id="311" name="Google Shape;311;p8"/>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2" name="Google Shape;312;p8"/>
          <p:cNvSpPr txBox="1"/>
          <p:nvPr/>
        </p:nvSpPr>
        <p:spPr>
          <a:xfrm>
            <a:off x="1297940" y="1426318"/>
            <a:ext cx="5603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85714"/>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pic>
        <p:nvPicPr>
          <p:cNvPr id="313" name="Google Shape;313;p8"/>
          <p:cNvPicPr preferRelativeResize="0"/>
          <p:nvPr/>
        </p:nvPicPr>
        <p:blipFill rotWithShape="1">
          <a:blip r:embed="rId3">
            <a:alphaModFix/>
          </a:blip>
          <a:srcRect b="43333" l="0" r="0" t="35798"/>
          <a:stretch/>
        </p:blipFill>
        <p:spPr>
          <a:xfrm>
            <a:off x="1132353" y="3428999"/>
            <a:ext cx="3811553" cy="1923276"/>
          </a:xfrm>
          <a:prstGeom prst="rect">
            <a:avLst/>
          </a:prstGeom>
          <a:noFill/>
          <a:ln>
            <a:noFill/>
          </a:ln>
        </p:spPr>
      </p:pic>
      <p:pic>
        <p:nvPicPr>
          <p:cNvPr id="314" name="Google Shape;314;p8"/>
          <p:cNvPicPr preferRelativeResize="0"/>
          <p:nvPr/>
        </p:nvPicPr>
        <p:blipFill>
          <a:blip r:embed="rId4">
            <a:alphaModFix/>
          </a:blip>
          <a:stretch>
            <a:fillRect/>
          </a:stretch>
        </p:blipFill>
        <p:spPr>
          <a:xfrm>
            <a:off x="6257425" y="2173950"/>
            <a:ext cx="2110000" cy="3541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ac1759178e_0_2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Django applications</a:t>
            </a:r>
            <a:endParaRPr/>
          </a:p>
        </p:txBody>
      </p:sp>
      <p:sp>
        <p:nvSpPr>
          <p:cNvPr id="321" name="Google Shape;321;g1ac1759178e_0_21"/>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Account: instructor authentication</a:t>
            </a:r>
            <a:endParaRPr/>
          </a:p>
          <a:p>
            <a:pPr indent="0" lvl="0" marL="0" rtl="0" algn="l">
              <a:spcBef>
                <a:spcPts val="360"/>
              </a:spcBef>
              <a:spcAft>
                <a:spcPts val="0"/>
              </a:spcAft>
              <a:buClr>
                <a:schemeClr val="dk1"/>
              </a:buClr>
              <a:buSzPts val="1100"/>
              <a:buFont typeface="Arial"/>
              <a:buNone/>
            </a:pPr>
            <a:r>
              <a:t/>
            </a:r>
            <a:endParaRPr/>
          </a:p>
          <a:p>
            <a:pPr indent="-342900" lvl="0" marL="457200" rtl="0" algn="l">
              <a:spcBef>
                <a:spcPts val="360"/>
              </a:spcBef>
              <a:spcAft>
                <a:spcPts val="0"/>
              </a:spcAft>
              <a:buSzPts val="1800"/>
              <a:buChar char="-"/>
            </a:pPr>
            <a:r>
              <a:rPr lang="en-US"/>
              <a:t>iGroup: manage instances,run algorithm,show result, monitor student response.</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en-US"/>
              <a:t>Survey: create survey, answer survey question.</a:t>
            </a:r>
            <a:endParaRPr/>
          </a:p>
          <a:p>
            <a:pPr indent="0" lvl="0" marL="0" rtl="0" algn="l">
              <a:spcBef>
                <a:spcPts val="360"/>
              </a:spcBef>
              <a:spcAft>
                <a:spcPts val="0"/>
              </a:spcAft>
              <a:buNone/>
            </a:pPr>
            <a:r>
              <a:t/>
            </a:r>
            <a:endParaRPr/>
          </a:p>
        </p:txBody>
      </p:sp>
      <p:pic>
        <p:nvPicPr>
          <p:cNvPr id="322" name="Google Shape;322;g1ac1759178e_0_21"/>
          <p:cNvPicPr preferRelativeResize="0"/>
          <p:nvPr/>
        </p:nvPicPr>
        <p:blipFill>
          <a:blip r:embed="rId3">
            <a:alphaModFix/>
          </a:blip>
          <a:stretch>
            <a:fillRect/>
          </a:stretch>
        </p:blipFill>
        <p:spPr>
          <a:xfrm>
            <a:off x="4895850" y="3059275"/>
            <a:ext cx="3638550" cy="476250"/>
          </a:xfrm>
          <a:prstGeom prst="rect">
            <a:avLst/>
          </a:prstGeom>
          <a:noFill/>
          <a:ln>
            <a:noFill/>
          </a:ln>
        </p:spPr>
      </p:pic>
      <p:pic>
        <p:nvPicPr>
          <p:cNvPr id="323" name="Google Shape;323;g1ac1759178e_0_21"/>
          <p:cNvPicPr preferRelativeResize="0"/>
          <p:nvPr/>
        </p:nvPicPr>
        <p:blipFill>
          <a:blip r:embed="rId4">
            <a:alphaModFix/>
          </a:blip>
          <a:stretch>
            <a:fillRect/>
          </a:stretch>
        </p:blipFill>
        <p:spPr>
          <a:xfrm>
            <a:off x="5619750" y="4303300"/>
            <a:ext cx="2190750" cy="438150"/>
          </a:xfrm>
          <a:prstGeom prst="rect">
            <a:avLst/>
          </a:prstGeom>
          <a:noFill/>
          <a:ln>
            <a:noFill/>
          </a:ln>
        </p:spPr>
      </p:pic>
      <p:pic>
        <p:nvPicPr>
          <p:cNvPr id="324" name="Google Shape;324;g1ac1759178e_0_21"/>
          <p:cNvPicPr preferRelativeResize="0"/>
          <p:nvPr/>
        </p:nvPicPr>
        <p:blipFill>
          <a:blip r:embed="rId4">
            <a:alphaModFix/>
          </a:blip>
          <a:stretch>
            <a:fillRect/>
          </a:stretch>
        </p:blipFill>
        <p:spPr>
          <a:xfrm>
            <a:off x="5931475" y="1919613"/>
            <a:ext cx="2190750" cy="43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ac1759178e_0_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a:t>Database design (SQLite)</a:t>
            </a:r>
            <a:endParaRPr/>
          </a:p>
        </p:txBody>
      </p:sp>
      <p:pic>
        <p:nvPicPr>
          <p:cNvPr id="331" name="Google Shape;331;g1ac1759178e_0_0"/>
          <p:cNvPicPr preferRelativeResize="0"/>
          <p:nvPr/>
        </p:nvPicPr>
        <p:blipFill>
          <a:blip r:embed="rId3">
            <a:alphaModFix/>
          </a:blip>
          <a:stretch>
            <a:fillRect/>
          </a:stretch>
        </p:blipFill>
        <p:spPr>
          <a:xfrm>
            <a:off x="1432125" y="1312000"/>
            <a:ext cx="4622377" cy="4649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338" name="Google Shape;338;p6"/>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339" name="Google Shape;339;p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Class Diagram</a:t>
            </a:r>
            <a:endParaRPr b="1"/>
          </a:p>
          <a:p>
            <a:pPr indent="0" lvl="0" marL="0" marR="0" rtl="0" algn="l">
              <a:lnSpc>
                <a:spcPct val="100000"/>
              </a:lnSpc>
              <a:spcBef>
                <a:spcPts val="0"/>
              </a:spcBef>
              <a:spcAft>
                <a:spcPts val="0"/>
              </a:spcAft>
              <a:buSzPts val="1400"/>
              <a:buNone/>
            </a:pPr>
            <a:r>
              <a:t/>
            </a:r>
            <a:endParaRPr b="1"/>
          </a:p>
        </p:txBody>
      </p:sp>
      <p:sp>
        <p:nvSpPr>
          <p:cNvPr id="340" name="Google Shape;340;p6"/>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228600" lvl="0" marL="342900" rtl="0" algn="l">
              <a:lnSpc>
                <a:spcPct val="100000"/>
              </a:lnSpc>
              <a:spcBef>
                <a:spcPts val="0"/>
              </a:spcBef>
              <a:spcAft>
                <a:spcPts val="0"/>
              </a:spcAft>
              <a:buClr>
                <a:srgbClr val="CC0000"/>
              </a:buClr>
              <a:buSzPts val="1800"/>
              <a:buFont typeface="Noto Sans"/>
              <a:buNone/>
            </a:pPr>
            <a:r>
              <a:t/>
            </a:r>
            <a:endParaRPr/>
          </a:p>
          <a:p>
            <a:pPr indent="-171450" lvl="1" marL="742950" rtl="0" algn="l">
              <a:lnSpc>
                <a:spcPct val="100000"/>
              </a:lnSpc>
              <a:spcBef>
                <a:spcPts val="360"/>
              </a:spcBef>
              <a:spcAft>
                <a:spcPts val="0"/>
              </a:spcAft>
              <a:buClr>
                <a:srgbClr val="CC0000"/>
              </a:buClr>
              <a:buSzPts val="1800"/>
              <a:buFont typeface="Noto Sans"/>
              <a:buNone/>
            </a:pPr>
            <a:r>
              <a:t/>
            </a:r>
            <a:endParaRPr/>
          </a:p>
        </p:txBody>
      </p:sp>
      <p:sp>
        <p:nvSpPr>
          <p:cNvPr id="341" name="Google Shape;341;p6"/>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42" name="Google Shape;342;p6"/>
          <p:cNvPicPr preferRelativeResize="0"/>
          <p:nvPr/>
        </p:nvPicPr>
        <p:blipFill rotWithShape="1">
          <a:blip r:embed="rId3">
            <a:alphaModFix/>
          </a:blip>
          <a:srcRect b="0" l="0" r="0" t="0"/>
          <a:stretch/>
        </p:blipFill>
        <p:spPr>
          <a:xfrm>
            <a:off x="1819425" y="1037500"/>
            <a:ext cx="5900015" cy="6041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 </a:t>
            </a:r>
            <a:endParaRPr/>
          </a:p>
        </p:txBody>
      </p:sp>
      <p:sp>
        <p:nvSpPr>
          <p:cNvPr id="349" name="Google Shape;349;p1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350" name="Google Shape;350;p1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URL</a:t>
            </a:r>
            <a:br>
              <a:rPr lang="en-US"/>
            </a:br>
            <a:endParaRPr/>
          </a:p>
        </p:txBody>
      </p:sp>
      <p:sp>
        <p:nvSpPr>
          <p:cNvPr id="351" name="Google Shape;351;p11"/>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52" name="Google Shape;352;p11"/>
          <p:cNvPicPr preferRelativeResize="0"/>
          <p:nvPr/>
        </p:nvPicPr>
        <p:blipFill rotWithShape="1">
          <a:blip r:embed="rId3">
            <a:alphaModFix/>
          </a:blip>
          <a:srcRect b="0" l="0" r="0" t="0"/>
          <a:stretch/>
        </p:blipFill>
        <p:spPr>
          <a:xfrm>
            <a:off x="793750" y="1968478"/>
            <a:ext cx="3499030" cy="2311519"/>
          </a:xfrm>
          <a:prstGeom prst="rect">
            <a:avLst/>
          </a:prstGeom>
          <a:noFill/>
          <a:ln>
            <a:noFill/>
          </a:ln>
        </p:spPr>
      </p:pic>
      <p:pic>
        <p:nvPicPr>
          <p:cNvPr id="353" name="Google Shape;353;p11"/>
          <p:cNvPicPr preferRelativeResize="0"/>
          <p:nvPr/>
        </p:nvPicPr>
        <p:blipFill rotWithShape="1">
          <a:blip r:embed="rId4">
            <a:alphaModFix/>
          </a:blip>
          <a:srcRect b="0" l="0" r="0" t="0"/>
          <a:stretch/>
        </p:blipFill>
        <p:spPr>
          <a:xfrm>
            <a:off x="4711700" y="1778000"/>
            <a:ext cx="3403436" cy="28321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ac1759178e_0_37"/>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Tests in Django</a:t>
            </a:r>
            <a:endParaRPr/>
          </a:p>
        </p:txBody>
      </p:sp>
      <p:sp>
        <p:nvSpPr>
          <p:cNvPr id="360" name="Google Shape;360;g1ac1759178e_0_37"/>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In each application:</a:t>
            </a:r>
            <a:endParaRPr/>
          </a:p>
          <a:p>
            <a:pPr indent="0" lvl="0" marL="0" rtl="0" algn="l">
              <a:spcBef>
                <a:spcPts val="360"/>
              </a:spcBef>
              <a:spcAft>
                <a:spcPts val="0"/>
              </a:spcAft>
              <a:buNone/>
            </a:pPr>
            <a:r>
              <a:rPr lang="en-US"/>
              <a:t>test for </a:t>
            </a:r>
            <a:endParaRPr/>
          </a:p>
          <a:p>
            <a:pPr indent="-342900" lvl="0" marL="457200" rtl="0" algn="l">
              <a:spcBef>
                <a:spcPts val="360"/>
              </a:spcBef>
              <a:spcAft>
                <a:spcPts val="0"/>
              </a:spcAft>
              <a:buSzPts val="1800"/>
              <a:buChar char="-"/>
            </a:pPr>
            <a:r>
              <a:rPr lang="en-US"/>
              <a:t>models</a:t>
            </a:r>
            <a:endParaRPr/>
          </a:p>
          <a:p>
            <a:pPr indent="-342900" lvl="0" marL="457200" rtl="0" algn="l">
              <a:spcBef>
                <a:spcPts val="0"/>
              </a:spcBef>
              <a:spcAft>
                <a:spcPts val="0"/>
              </a:spcAft>
              <a:buSzPts val="1800"/>
              <a:buChar char="-"/>
            </a:pPr>
            <a:r>
              <a:rPr lang="en-US"/>
              <a:t>forms</a:t>
            </a:r>
            <a:endParaRPr/>
          </a:p>
          <a:p>
            <a:pPr indent="-342900" lvl="0" marL="457200" rtl="0" algn="l">
              <a:spcBef>
                <a:spcPts val="0"/>
              </a:spcBef>
              <a:spcAft>
                <a:spcPts val="0"/>
              </a:spcAft>
              <a:buSzPts val="1800"/>
              <a:buChar char="-"/>
            </a:pPr>
            <a:r>
              <a:rPr lang="en-US"/>
              <a:t>urls</a:t>
            </a:r>
            <a:endParaRPr/>
          </a:p>
          <a:p>
            <a:pPr indent="-342900" lvl="0" marL="457200" rtl="0" algn="l">
              <a:spcBef>
                <a:spcPts val="0"/>
              </a:spcBef>
              <a:spcAft>
                <a:spcPts val="0"/>
              </a:spcAft>
              <a:buSzPts val="1800"/>
              <a:buChar char="-"/>
            </a:pPr>
            <a:r>
              <a:rPr lang="en-US"/>
              <a:t>views</a:t>
            </a:r>
            <a:endParaRPr/>
          </a:p>
        </p:txBody>
      </p:sp>
      <p:pic>
        <p:nvPicPr>
          <p:cNvPr id="361" name="Google Shape;361;g1ac1759178e_0_37"/>
          <p:cNvPicPr preferRelativeResize="0"/>
          <p:nvPr/>
        </p:nvPicPr>
        <p:blipFill>
          <a:blip r:embed="rId3">
            <a:alphaModFix/>
          </a:blip>
          <a:stretch>
            <a:fillRect/>
          </a:stretch>
        </p:blipFill>
        <p:spPr>
          <a:xfrm>
            <a:off x="4796925" y="1828800"/>
            <a:ext cx="3810000" cy="3448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ac1759178e_1_6"/>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UI design</a:t>
            </a:r>
            <a:endParaRPr/>
          </a:p>
        </p:txBody>
      </p:sp>
      <p:sp>
        <p:nvSpPr>
          <p:cNvPr id="368" name="Google Shape;368;g1ac1759178e_1_6"/>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69" name="Google Shape;369;g1ac1759178e_1_6"/>
          <p:cNvPicPr preferRelativeResize="0"/>
          <p:nvPr/>
        </p:nvPicPr>
        <p:blipFill>
          <a:blip r:embed="rId3">
            <a:alphaModFix/>
          </a:blip>
          <a:stretch>
            <a:fillRect/>
          </a:stretch>
        </p:blipFill>
        <p:spPr>
          <a:xfrm>
            <a:off x="0" y="1447805"/>
            <a:ext cx="9144003" cy="43130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ac1759178e_1_1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UI design</a:t>
            </a:r>
            <a:endParaRPr/>
          </a:p>
        </p:txBody>
      </p:sp>
      <p:sp>
        <p:nvSpPr>
          <p:cNvPr id="376" name="Google Shape;376;g1ac1759178e_1_13"/>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77" name="Google Shape;377;g1ac1759178e_1_13"/>
          <p:cNvPicPr preferRelativeResize="0"/>
          <p:nvPr/>
        </p:nvPicPr>
        <p:blipFill>
          <a:blip r:embed="rId3">
            <a:alphaModFix/>
          </a:blip>
          <a:stretch>
            <a:fillRect/>
          </a:stretch>
        </p:blipFill>
        <p:spPr>
          <a:xfrm>
            <a:off x="0" y="1736812"/>
            <a:ext cx="9144003" cy="39781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95" name="Google Shape;95;p2"/>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96" name="Google Shape;96;p2"/>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Contents</a:t>
            </a:r>
            <a:endParaRPr/>
          </a:p>
          <a:p>
            <a:pPr indent="0" lvl="0" marL="0" rtl="0" algn="l">
              <a:lnSpc>
                <a:spcPct val="100000"/>
              </a:lnSpc>
              <a:spcBef>
                <a:spcPts val="0"/>
              </a:spcBef>
              <a:spcAft>
                <a:spcPts val="0"/>
              </a:spcAft>
              <a:buSzPts val="1400"/>
              <a:buNone/>
            </a:pPr>
            <a:r>
              <a:t/>
            </a:r>
            <a:endParaRPr/>
          </a:p>
        </p:txBody>
      </p:sp>
      <p:sp>
        <p:nvSpPr>
          <p:cNvPr id="97" name="Google Shape;97;p2"/>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CC0000"/>
              </a:buClr>
              <a:buSzPts val="1800"/>
              <a:buChar char="▪"/>
            </a:pPr>
            <a:r>
              <a:rPr lang="en-US"/>
              <a:t>Introduction</a:t>
            </a:r>
            <a:endParaRPr/>
          </a:p>
          <a:p>
            <a:pPr indent="-342900" lvl="0" marL="342900" marR="0" rtl="0" algn="l">
              <a:lnSpc>
                <a:spcPct val="150000"/>
              </a:lnSpc>
              <a:spcBef>
                <a:spcPts val="0"/>
              </a:spcBef>
              <a:spcAft>
                <a:spcPts val="0"/>
              </a:spcAft>
              <a:buSzPts val="1800"/>
              <a:buChar char="▪"/>
            </a:pPr>
            <a:r>
              <a:rPr lang="en-US"/>
              <a:t>Algorithm</a:t>
            </a:r>
            <a:endParaRPr/>
          </a:p>
          <a:p>
            <a:pPr indent="-342900" lvl="0" marL="342900" rtl="0" algn="l">
              <a:lnSpc>
                <a:spcPct val="150000"/>
              </a:lnSpc>
              <a:spcBef>
                <a:spcPts val="0"/>
              </a:spcBef>
              <a:spcAft>
                <a:spcPts val="0"/>
              </a:spcAft>
              <a:buClr>
                <a:srgbClr val="CC0000"/>
              </a:buClr>
              <a:buSzPts val="1800"/>
              <a:buChar char="▪"/>
            </a:pPr>
            <a:r>
              <a:rPr lang="en-US"/>
              <a:t>Development Detail</a:t>
            </a:r>
            <a:endParaRPr/>
          </a:p>
          <a:p>
            <a:pPr indent="-342900" lvl="0" marL="342900" rtl="0" algn="l">
              <a:lnSpc>
                <a:spcPct val="150000"/>
              </a:lnSpc>
              <a:spcBef>
                <a:spcPts val="0"/>
              </a:spcBef>
              <a:spcAft>
                <a:spcPts val="0"/>
              </a:spcAft>
              <a:buClr>
                <a:srgbClr val="CC0000"/>
              </a:buClr>
              <a:buSzPts val="1800"/>
              <a:buChar char="▪"/>
            </a:pPr>
            <a:r>
              <a:rPr lang="en-US"/>
              <a:t>Demo</a:t>
            </a:r>
            <a:endParaRPr/>
          </a:p>
          <a:p>
            <a:pPr indent="-342900" lvl="0" marL="342900" rtl="0" algn="l">
              <a:lnSpc>
                <a:spcPct val="150000"/>
              </a:lnSpc>
              <a:spcBef>
                <a:spcPts val="0"/>
              </a:spcBef>
              <a:spcAft>
                <a:spcPts val="0"/>
              </a:spcAft>
              <a:buSzPts val="1800"/>
              <a:buChar char="▪"/>
            </a:pPr>
            <a:r>
              <a:rPr lang="en-US"/>
              <a:t>Conclusion</a:t>
            </a:r>
            <a:endParaRPr/>
          </a:p>
        </p:txBody>
      </p:sp>
      <p:sp>
        <p:nvSpPr>
          <p:cNvPr id="98" name="Google Shape;98;p2"/>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ac1759178e_1_2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UI design</a:t>
            </a:r>
            <a:endParaRPr/>
          </a:p>
        </p:txBody>
      </p:sp>
      <p:sp>
        <p:nvSpPr>
          <p:cNvPr id="384" name="Google Shape;384;g1ac1759178e_1_21"/>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85" name="Google Shape;385;g1ac1759178e_1_21"/>
          <p:cNvPicPr preferRelativeResize="0"/>
          <p:nvPr/>
        </p:nvPicPr>
        <p:blipFill>
          <a:blip r:embed="rId3">
            <a:alphaModFix/>
          </a:blip>
          <a:stretch>
            <a:fillRect/>
          </a:stretch>
        </p:blipFill>
        <p:spPr>
          <a:xfrm>
            <a:off x="0" y="540075"/>
            <a:ext cx="9144003" cy="60230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2"/>
          <p:cNvSpPr txBox="1"/>
          <p:nvPr>
            <p:ph idx="1" type="body"/>
          </p:nvPr>
        </p:nvSpPr>
        <p:spPr>
          <a:xfrm>
            <a:off x="711200" y="2023110"/>
            <a:ext cx="4561840" cy="215392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t/>
            </a:r>
            <a:endParaRPr sz="7200"/>
          </a:p>
          <a:p>
            <a:pPr indent="0" lvl="0" marL="0" rtl="0" algn="ctr">
              <a:lnSpc>
                <a:spcPct val="100000"/>
              </a:lnSpc>
              <a:spcBef>
                <a:spcPts val="360"/>
              </a:spcBef>
              <a:spcAft>
                <a:spcPts val="0"/>
              </a:spcAft>
              <a:buSzPts val="1800"/>
              <a:buNone/>
            </a:pPr>
            <a:r>
              <a:rPr lang="en-US" sz="7200"/>
              <a:t>Demo</a:t>
            </a:r>
            <a:endParaRPr sz="7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ac1759178e_3_190"/>
          <p:cNvSpPr txBox="1"/>
          <p:nvPr>
            <p:ph type="title"/>
          </p:nvPr>
        </p:nvSpPr>
        <p:spPr>
          <a:xfrm>
            <a:off x="711475" y="422550"/>
            <a:ext cx="61467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Conclusion</a:t>
            </a:r>
            <a:r>
              <a:rPr lang="en-US" sz="7200"/>
              <a:t> </a:t>
            </a:r>
            <a:endParaRPr sz="7200"/>
          </a:p>
        </p:txBody>
      </p:sp>
      <p:sp>
        <p:nvSpPr>
          <p:cNvPr id="398" name="Google Shape;398;g1ac1759178e_3_190"/>
          <p:cNvSpPr txBox="1"/>
          <p:nvPr/>
        </p:nvSpPr>
        <p:spPr>
          <a:xfrm>
            <a:off x="860075" y="1697525"/>
            <a:ext cx="7423800" cy="12159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risk management </a:t>
            </a:r>
            <a:endParaRPr sz="1100" u="sng">
              <a:solidFill>
                <a:srgbClr val="2675B4"/>
              </a:solidFill>
            </a:endParaRPr>
          </a:p>
          <a:p>
            <a:pPr indent="0" lvl="0" marL="0" marR="0" rtl="0" algn="l">
              <a:lnSpc>
                <a:spcPct val="200000"/>
              </a:lnSpc>
              <a:spcBef>
                <a:spcPts val="0"/>
              </a:spcBef>
              <a:spcAft>
                <a:spcPts val="0"/>
              </a:spcAft>
              <a:buNone/>
            </a:pPr>
            <a:r>
              <a:t/>
            </a:r>
            <a:endParaRPr sz="3100"/>
          </a:p>
        </p:txBody>
      </p:sp>
      <p:pic>
        <p:nvPicPr>
          <p:cNvPr id="399" name="Google Shape;399;g1ac1759178e_3_190"/>
          <p:cNvPicPr preferRelativeResize="0"/>
          <p:nvPr/>
        </p:nvPicPr>
        <p:blipFill>
          <a:blip r:embed="rId3">
            <a:alphaModFix/>
          </a:blip>
          <a:stretch>
            <a:fillRect/>
          </a:stretch>
        </p:blipFill>
        <p:spPr>
          <a:xfrm>
            <a:off x="933250" y="2205750"/>
            <a:ext cx="7052283" cy="36397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ac1759178e_3_200"/>
          <p:cNvSpPr txBox="1"/>
          <p:nvPr>
            <p:ph type="title"/>
          </p:nvPr>
        </p:nvSpPr>
        <p:spPr>
          <a:xfrm>
            <a:off x="711475" y="422550"/>
            <a:ext cx="61467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Conclusion</a:t>
            </a:r>
            <a:r>
              <a:rPr lang="en-US" sz="7200"/>
              <a:t> </a:t>
            </a:r>
            <a:endParaRPr sz="7200"/>
          </a:p>
        </p:txBody>
      </p:sp>
      <p:sp>
        <p:nvSpPr>
          <p:cNvPr id="406" name="Google Shape;406;g1ac1759178e_3_200"/>
          <p:cNvSpPr txBox="1"/>
          <p:nvPr/>
        </p:nvSpPr>
        <p:spPr>
          <a:xfrm>
            <a:off x="860075" y="1697525"/>
            <a:ext cx="7423800" cy="26781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risk management </a:t>
            </a:r>
            <a:endParaRPr sz="1100" u="sng">
              <a:solidFill>
                <a:srgbClr val="2675B4"/>
              </a:solidFill>
            </a:endParaRPr>
          </a:p>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iteration evolution</a:t>
            </a:r>
            <a:endParaRPr sz="1800">
              <a:solidFill>
                <a:schemeClr val="dk1"/>
              </a:solidFill>
            </a:endParaRPr>
          </a:p>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achievements of the project</a:t>
            </a:r>
            <a:endParaRPr sz="1800">
              <a:solidFill>
                <a:schemeClr val="dk1"/>
              </a:solidFill>
            </a:endParaRPr>
          </a:p>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challenges in the project</a:t>
            </a:r>
            <a:endParaRPr sz="1800">
              <a:solidFill>
                <a:schemeClr val="dk1"/>
              </a:solidFill>
            </a:endParaRPr>
          </a:p>
          <a:p>
            <a:pPr indent="-342900" lvl="0" marL="342900" marR="0" rtl="0" algn="l">
              <a:lnSpc>
                <a:spcPct val="200000"/>
              </a:lnSpc>
              <a:spcBef>
                <a:spcPts val="0"/>
              </a:spcBef>
              <a:spcAft>
                <a:spcPts val="0"/>
              </a:spcAft>
              <a:buClr>
                <a:schemeClr val="dk1"/>
              </a:buClr>
              <a:buSzPts val="1800"/>
              <a:buFont typeface="Arial"/>
              <a:buChar char="▪"/>
            </a:pPr>
            <a:r>
              <a:rPr lang="en-US" sz="1800">
                <a:solidFill>
                  <a:schemeClr val="dk1"/>
                </a:solidFill>
              </a:rPr>
              <a:t>lesson learned</a:t>
            </a:r>
            <a:endParaRPr sz="3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ac1759178e_3_20"/>
          <p:cNvSpPr txBox="1"/>
          <p:nvPr>
            <p:ph idx="1" type="body"/>
          </p:nvPr>
        </p:nvSpPr>
        <p:spPr>
          <a:xfrm>
            <a:off x="247200" y="766925"/>
            <a:ext cx="8229000" cy="2154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t/>
            </a:r>
            <a:endParaRPr sz="7200"/>
          </a:p>
          <a:p>
            <a:pPr indent="0" lvl="0" marL="0" rtl="0" algn="ctr">
              <a:lnSpc>
                <a:spcPct val="100000"/>
              </a:lnSpc>
              <a:spcBef>
                <a:spcPts val="360"/>
              </a:spcBef>
              <a:spcAft>
                <a:spcPts val="0"/>
              </a:spcAft>
              <a:buSzPts val="1800"/>
              <a:buNone/>
            </a:pPr>
            <a:r>
              <a:rPr lang="en-US" sz="7200"/>
              <a:t>Thanks for Watching!!!</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05" name="Google Shape;105;p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06" name="Google Shape;106;p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Introduction</a:t>
            </a:r>
            <a:endParaRPr/>
          </a:p>
        </p:txBody>
      </p:sp>
      <p:sp>
        <p:nvSpPr>
          <p:cNvPr id="107" name="Google Shape;107;p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8" name="Google Shape;108;p4"/>
          <p:cNvSpPr txBox="1"/>
          <p:nvPr>
            <p:ph idx="1" type="body"/>
          </p:nvPr>
        </p:nvSpPr>
        <p:spPr>
          <a:xfrm>
            <a:off x="609600" y="1534550"/>
            <a:ext cx="7991100" cy="42369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b="1" lang="en-US" sz="1500">
                <a:solidFill>
                  <a:srgbClr val="334F69"/>
                </a:solidFill>
                <a:highlight>
                  <a:srgbClr val="FFFFFF"/>
                </a:highlight>
              </a:rPr>
              <a:t>  Project Description:</a:t>
            </a:r>
            <a:r>
              <a:rPr lang="en-US" sz="1500">
                <a:solidFill>
                  <a:srgbClr val="7F7F7F"/>
                </a:solidFill>
                <a:highlight>
                  <a:srgbClr val="FFFFFF"/>
                </a:highlight>
              </a:rPr>
              <a:t>  Our project is making a team assignment tool that can automatically assign  students to a team, which involves the concepts of front-end, back-end, database and so on. We named it "iGroup". The main idea of the Team assignment tool is to help create teams based on students preferences and background. Algorithmically, we weight different preferences to create the most appropriate team.</a:t>
            </a:r>
            <a:endParaRPr sz="1500">
              <a:solidFill>
                <a:srgbClr val="7F7F7F"/>
              </a:solidFill>
              <a:highlight>
                <a:srgbClr val="FFFFFF"/>
              </a:highlight>
            </a:endParaRPr>
          </a:p>
          <a:p>
            <a:pPr indent="0" lvl="0" marL="457200" rtl="0" algn="l">
              <a:lnSpc>
                <a:spcPct val="115000"/>
              </a:lnSpc>
              <a:spcBef>
                <a:spcPts val="0"/>
              </a:spcBef>
              <a:spcAft>
                <a:spcPts val="0"/>
              </a:spcAft>
              <a:buNone/>
            </a:pPr>
            <a:r>
              <a:t/>
            </a:r>
            <a:endParaRPr sz="1500">
              <a:solidFill>
                <a:srgbClr val="7F7F7F"/>
              </a:solidFill>
              <a:highlight>
                <a:srgbClr val="FFFFFF"/>
              </a:highlight>
            </a:endParaRPr>
          </a:p>
          <a:p>
            <a:pPr indent="-355600" lvl="0" marL="457200" rtl="0" algn="l">
              <a:lnSpc>
                <a:spcPct val="136363"/>
              </a:lnSpc>
              <a:spcBef>
                <a:spcPts val="0"/>
              </a:spcBef>
              <a:spcAft>
                <a:spcPts val="0"/>
              </a:spcAft>
              <a:buSzPts val="2000"/>
              <a:buChar char="▪"/>
            </a:pPr>
            <a:r>
              <a:rPr b="1" lang="en-US" sz="1500">
                <a:solidFill>
                  <a:srgbClr val="334F69"/>
                </a:solidFill>
                <a:highlight>
                  <a:srgbClr val="FFFFFF"/>
                </a:highlight>
              </a:rPr>
              <a:t>   High-level Description: </a:t>
            </a:r>
            <a:r>
              <a:rPr lang="en-US" sz="1500">
                <a:solidFill>
                  <a:srgbClr val="7F7F7F"/>
                </a:solidFill>
                <a:highlight>
                  <a:srgbClr val="FFFFFF"/>
                </a:highlight>
              </a:rPr>
              <a:t>A Web-based Application for team assignment</a:t>
            </a:r>
            <a:endParaRPr sz="1500">
              <a:solidFill>
                <a:srgbClr val="7F7F7F"/>
              </a:solidFill>
              <a:highlight>
                <a:srgbClr val="FFFFFF"/>
              </a:highlight>
            </a:endParaRPr>
          </a:p>
          <a:p>
            <a:pPr indent="-355600" lvl="0" marL="457200" rtl="0" algn="l">
              <a:lnSpc>
                <a:spcPct val="136363"/>
              </a:lnSpc>
              <a:spcBef>
                <a:spcPts val="0"/>
              </a:spcBef>
              <a:spcAft>
                <a:spcPts val="0"/>
              </a:spcAft>
              <a:buSzPts val="2000"/>
              <a:buChar char="▪"/>
            </a:pPr>
            <a:r>
              <a:rPr b="1" lang="en-US" sz="1500">
                <a:solidFill>
                  <a:srgbClr val="334F69"/>
                </a:solidFill>
                <a:highlight>
                  <a:srgbClr val="FFFFFF"/>
                </a:highlight>
              </a:rPr>
              <a:t>   Motivation: </a:t>
            </a:r>
            <a:r>
              <a:rPr lang="en-US" sz="1500">
                <a:solidFill>
                  <a:srgbClr val="7F7F7F"/>
                </a:solidFill>
                <a:highlight>
                  <a:srgbClr val="FFFFFF"/>
                </a:highlight>
              </a:rPr>
              <a:t>Help professors automatically assign teams based on the survey while focusing on Class Size which is around 100 to 200 students.</a:t>
            </a:r>
            <a:endParaRPr sz="1500">
              <a:solidFill>
                <a:srgbClr val="7F7F7F"/>
              </a:solidFill>
              <a:highlight>
                <a:srgbClr val="FFFFFF"/>
              </a:highlight>
            </a:endParaRPr>
          </a:p>
          <a:p>
            <a:pPr indent="-355600" lvl="0" marL="457200" rtl="0" algn="l">
              <a:lnSpc>
                <a:spcPct val="136363"/>
              </a:lnSpc>
              <a:spcBef>
                <a:spcPts val="0"/>
              </a:spcBef>
              <a:spcAft>
                <a:spcPts val="0"/>
              </a:spcAft>
              <a:buSzPts val="2000"/>
              <a:buChar char="▪"/>
            </a:pPr>
            <a:r>
              <a:rPr b="1" lang="en-US" sz="1500">
                <a:solidFill>
                  <a:srgbClr val="334F69"/>
                </a:solidFill>
                <a:highlight>
                  <a:srgbClr val="FFFFFF"/>
                </a:highlight>
              </a:rPr>
              <a:t>   Goal: </a:t>
            </a:r>
            <a:r>
              <a:rPr lang="en-US" sz="1500">
                <a:solidFill>
                  <a:srgbClr val="7F7F7F"/>
                </a:solidFill>
                <a:highlight>
                  <a:srgbClr val="FFFFFF"/>
                </a:highlight>
              </a:rPr>
              <a:t>Efficiently form teams and visualize the results on web page</a:t>
            </a:r>
            <a:endParaRPr sz="2600"/>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ac1759178e_3_1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15" name="Google Shape;115;g1ac1759178e_3_1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16" name="Google Shape;116;g1ac1759178e_3_1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Introduction</a:t>
            </a:r>
            <a:endParaRPr/>
          </a:p>
        </p:txBody>
      </p:sp>
      <p:sp>
        <p:nvSpPr>
          <p:cNvPr id="117" name="Google Shape;117;g1ac1759178e_3_1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8" name="Google Shape;118;g1ac1759178e_3_10"/>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Char char="▪"/>
            </a:pPr>
            <a:r>
              <a:rPr lang="en-US"/>
              <a:t>iGroup</a:t>
            </a:r>
            <a:endParaRPr/>
          </a:p>
          <a:p>
            <a:pPr indent="-228600" lvl="1" marL="914400" rtl="0" algn="l">
              <a:lnSpc>
                <a:spcPct val="100000"/>
              </a:lnSpc>
              <a:spcBef>
                <a:spcPts val="360"/>
              </a:spcBef>
              <a:spcAft>
                <a:spcPts val="0"/>
              </a:spcAft>
              <a:buSzPts val="1800"/>
              <a:buNone/>
            </a:pPr>
            <a:r>
              <a:t/>
            </a:r>
            <a:endParaRPr/>
          </a:p>
          <a:p>
            <a:pPr indent="-342900" lvl="1" marL="914400" rtl="0" algn="l">
              <a:lnSpc>
                <a:spcPct val="100000"/>
              </a:lnSpc>
              <a:spcBef>
                <a:spcPts val="360"/>
              </a:spcBef>
              <a:spcAft>
                <a:spcPts val="0"/>
              </a:spcAft>
              <a:buSzPts val="1800"/>
              <a:buChar char="▪"/>
            </a:pPr>
            <a:r>
              <a:rPr lang="en-US"/>
              <a:t>Replace manual grouping with survey</a:t>
            </a:r>
            <a:endParaRPr/>
          </a:p>
          <a:p>
            <a:pPr indent="0" lvl="1" marL="571500" rtl="0" algn="l">
              <a:lnSpc>
                <a:spcPct val="100000"/>
              </a:lnSpc>
              <a:spcBef>
                <a:spcPts val="360"/>
              </a:spcBef>
              <a:spcAft>
                <a:spcPts val="0"/>
              </a:spcAft>
              <a:buSzPts val="1800"/>
              <a:buNone/>
            </a:pPr>
            <a:r>
              <a:t/>
            </a:r>
            <a:endParaRPr/>
          </a:p>
          <a:p>
            <a:pPr indent="-342900" lvl="1" marL="914400" rtl="0" algn="l">
              <a:lnSpc>
                <a:spcPct val="100000"/>
              </a:lnSpc>
              <a:spcBef>
                <a:spcPts val="360"/>
              </a:spcBef>
              <a:spcAft>
                <a:spcPts val="0"/>
              </a:spcAft>
              <a:buSzPts val="1800"/>
              <a:buChar char="▪"/>
            </a:pPr>
            <a:r>
              <a:rPr lang="en-US"/>
              <a:t>Integrate the answers included weight</a:t>
            </a:r>
            <a:endParaRPr/>
          </a:p>
          <a:p>
            <a:pPr indent="0" lvl="1" marL="571500" rtl="0" algn="l">
              <a:lnSpc>
                <a:spcPct val="100000"/>
              </a:lnSpc>
              <a:spcBef>
                <a:spcPts val="360"/>
              </a:spcBef>
              <a:spcAft>
                <a:spcPts val="0"/>
              </a:spcAft>
              <a:buSzPts val="1800"/>
              <a:buNone/>
            </a:pPr>
            <a:r>
              <a:t/>
            </a:r>
            <a:endParaRPr/>
          </a:p>
          <a:p>
            <a:pPr indent="-342900" lvl="1" marL="914400" rtl="0" algn="l">
              <a:lnSpc>
                <a:spcPct val="100000"/>
              </a:lnSpc>
              <a:spcBef>
                <a:spcPts val="360"/>
              </a:spcBef>
              <a:spcAft>
                <a:spcPts val="0"/>
              </a:spcAft>
              <a:buSzPts val="1800"/>
              <a:buChar char="▪"/>
            </a:pPr>
            <a:r>
              <a:rPr lang="en-US"/>
              <a:t>Calculate the score for the assigned group </a:t>
            </a:r>
            <a:endParaRPr/>
          </a:p>
          <a:p>
            <a:pPr indent="0" lvl="1" marL="571500" rtl="0" algn="l">
              <a:lnSpc>
                <a:spcPct val="100000"/>
              </a:lnSpc>
              <a:spcBef>
                <a:spcPts val="360"/>
              </a:spcBef>
              <a:spcAft>
                <a:spcPts val="0"/>
              </a:spcAft>
              <a:buSzPts val="1800"/>
              <a:buNone/>
            </a:pPr>
            <a:r>
              <a:t/>
            </a:r>
            <a:endParaRPr/>
          </a:p>
          <a:p>
            <a:pPr indent="-342900" lvl="1" marL="914400" rtl="0" algn="l">
              <a:lnSpc>
                <a:spcPct val="100000"/>
              </a:lnSpc>
              <a:spcBef>
                <a:spcPts val="360"/>
              </a:spcBef>
              <a:spcAft>
                <a:spcPts val="0"/>
              </a:spcAft>
              <a:buSzPts val="1800"/>
              <a:buChar char="▪"/>
            </a:pPr>
            <a:r>
              <a:rPr lang="en-US"/>
              <a:t>Swap the members until made the best team</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ac1759178e_6_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Configuration Management plan</a:t>
            </a:r>
            <a:endParaRPr/>
          </a:p>
        </p:txBody>
      </p:sp>
      <p:sp>
        <p:nvSpPr>
          <p:cNvPr id="125" name="Google Shape;125;g1ac1759178e_6_0"/>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t>Tools we used:</a:t>
            </a:r>
            <a:endParaRPr b="1" sz="1600"/>
          </a:p>
          <a:p>
            <a:pPr indent="-330200" lvl="0" marL="1371600" rtl="0" algn="l">
              <a:lnSpc>
                <a:spcPct val="115000"/>
              </a:lnSpc>
              <a:spcBef>
                <a:spcPts val="0"/>
              </a:spcBef>
              <a:spcAft>
                <a:spcPts val="0"/>
              </a:spcAft>
              <a:buClr>
                <a:schemeClr val="dk1"/>
              </a:buClr>
              <a:buSzPts val="1600"/>
              <a:buFont typeface="Arial"/>
              <a:buAutoNum type="arabicPeriod"/>
            </a:pPr>
            <a:r>
              <a:rPr lang="en-US" sz="1600"/>
              <a:t>Version Control: Git,Github</a:t>
            </a:r>
            <a:endParaRPr sz="1600"/>
          </a:p>
          <a:p>
            <a:pPr indent="-330200" lvl="0" marL="1371600" rtl="0" algn="l">
              <a:lnSpc>
                <a:spcPct val="115000"/>
              </a:lnSpc>
              <a:spcBef>
                <a:spcPts val="0"/>
              </a:spcBef>
              <a:spcAft>
                <a:spcPts val="0"/>
              </a:spcAft>
              <a:buClr>
                <a:schemeClr val="dk1"/>
              </a:buClr>
              <a:buSzPts val="1600"/>
              <a:buFont typeface="Arial"/>
              <a:buAutoNum type="arabicPeriod"/>
            </a:pPr>
            <a:r>
              <a:rPr lang="en-US" sz="1600"/>
              <a:t>Front end: VS Code(HTML,CSS)</a:t>
            </a:r>
            <a:endParaRPr sz="1600"/>
          </a:p>
          <a:p>
            <a:pPr indent="-330200" lvl="0" marL="1371600" rtl="0" algn="l">
              <a:lnSpc>
                <a:spcPct val="115000"/>
              </a:lnSpc>
              <a:spcBef>
                <a:spcPts val="0"/>
              </a:spcBef>
              <a:spcAft>
                <a:spcPts val="0"/>
              </a:spcAft>
              <a:buClr>
                <a:schemeClr val="dk1"/>
              </a:buClr>
              <a:buSzPts val="1600"/>
              <a:buFont typeface="Arial"/>
              <a:buAutoNum type="arabicPeriod"/>
            </a:pPr>
            <a:r>
              <a:rPr lang="en-US" sz="1600"/>
              <a:t>Back end: PyCharm(IDE),  framework: Django</a:t>
            </a:r>
            <a:endParaRPr sz="1600"/>
          </a:p>
          <a:p>
            <a:pPr indent="-330200" lvl="0" marL="1371600" rtl="0" algn="l">
              <a:lnSpc>
                <a:spcPct val="115000"/>
              </a:lnSpc>
              <a:spcBef>
                <a:spcPts val="0"/>
              </a:spcBef>
              <a:spcAft>
                <a:spcPts val="0"/>
              </a:spcAft>
              <a:buClr>
                <a:schemeClr val="dk1"/>
              </a:buClr>
              <a:buSzPts val="1600"/>
              <a:buAutoNum type="arabicPeriod"/>
            </a:pPr>
            <a:r>
              <a:rPr lang="en-US" sz="1600"/>
              <a:t>Project management: Pivotal Tracker</a:t>
            </a:r>
            <a:endParaRPr sz="1600"/>
          </a:p>
          <a:p>
            <a:pPr indent="-330200" lvl="0" marL="1371600" rtl="0" algn="l">
              <a:lnSpc>
                <a:spcPct val="115000"/>
              </a:lnSpc>
              <a:spcBef>
                <a:spcPts val="0"/>
              </a:spcBef>
              <a:spcAft>
                <a:spcPts val="0"/>
              </a:spcAft>
              <a:buClr>
                <a:schemeClr val="dk1"/>
              </a:buClr>
              <a:buSzPts val="1600"/>
              <a:buFont typeface="Arial"/>
              <a:buAutoNum type="arabicPeriod"/>
            </a:pPr>
            <a:r>
              <a:rPr lang="en-US" sz="1600"/>
              <a:t>Database:SQLite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b="1" lang="en-US" sz="1900"/>
              <a:t>Git Branching Strategy</a:t>
            </a:r>
            <a:endParaRPr b="1" sz="1900"/>
          </a:p>
          <a:p>
            <a:pPr indent="0" lvl="0" marL="914400" rtl="0" algn="l">
              <a:lnSpc>
                <a:spcPct val="115000"/>
              </a:lnSpc>
              <a:spcBef>
                <a:spcPts val="0"/>
              </a:spcBef>
              <a:spcAft>
                <a:spcPts val="0"/>
              </a:spcAft>
              <a:buClr>
                <a:schemeClr val="dk1"/>
              </a:buClr>
              <a:buSzPts val="1100"/>
              <a:buFont typeface="Arial"/>
              <a:buNone/>
            </a:pPr>
            <a:r>
              <a:t/>
            </a:r>
            <a:endParaRPr b="1" sz="1100"/>
          </a:p>
          <a:p>
            <a:pPr indent="0" lvl="0" marL="914400" rtl="0" algn="l">
              <a:lnSpc>
                <a:spcPct val="115000"/>
              </a:lnSpc>
              <a:spcBef>
                <a:spcPts val="0"/>
              </a:spcBef>
              <a:spcAft>
                <a:spcPts val="0"/>
              </a:spcAft>
              <a:buClr>
                <a:schemeClr val="dk1"/>
              </a:buClr>
              <a:buSzPts val="1100"/>
              <a:buFont typeface="Arial"/>
              <a:buNone/>
            </a:pPr>
            <a:r>
              <a:rPr lang="en-US" sz="1200">
                <a:solidFill>
                  <a:srgbClr val="272727"/>
                </a:solidFill>
                <a:highlight>
                  <a:srgbClr val="FFFFFF"/>
                </a:highlight>
              </a:rPr>
              <a:t>GitHub-Flow</a:t>
            </a:r>
            <a:endParaRPr sz="1200">
              <a:solidFill>
                <a:srgbClr val="272727"/>
              </a:solidFill>
              <a:highlight>
                <a:srgbClr val="FFFFFF"/>
              </a:highlight>
            </a:endParaRPr>
          </a:p>
          <a:p>
            <a:pPr indent="0" lvl="0" marL="914400" rtl="0" algn="l">
              <a:lnSpc>
                <a:spcPct val="115000"/>
              </a:lnSpc>
              <a:spcBef>
                <a:spcPts val="0"/>
              </a:spcBef>
              <a:spcAft>
                <a:spcPts val="0"/>
              </a:spcAft>
              <a:buClr>
                <a:schemeClr val="dk1"/>
              </a:buClr>
              <a:buSzPts val="1100"/>
              <a:buFont typeface="Arial"/>
              <a:buNone/>
            </a:pPr>
            <a:r>
              <a:rPr lang="en-US" sz="1100">
                <a:solidFill>
                  <a:srgbClr val="272727"/>
                </a:solidFill>
                <a:highlight>
                  <a:srgbClr val="FFFFFF"/>
                </a:highlight>
              </a:rPr>
              <a:t>GitHub Flow is a very suitable Git Branching Strategy for a small team like us. It allows us to all develop together effectively. and the pull request will be reviewed by every team member, especially the techlead(David) before the merge. And It seems work well for our project.</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ac1759178e_3_2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32" name="Google Shape;132;g1ac1759178e_3_25"/>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33" name="Google Shape;133;g1ac1759178e_3_2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a:t>
            </a:r>
            <a:r>
              <a:rPr b="1" lang="en-US"/>
              <a:t> </a:t>
            </a:r>
            <a:endParaRPr/>
          </a:p>
        </p:txBody>
      </p:sp>
      <p:sp>
        <p:nvSpPr>
          <p:cNvPr id="134" name="Google Shape;134;g1ac1759178e_3_25"/>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5" name="Google Shape;135;g1ac1759178e_3_25"/>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1C4587"/>
              </a:buClr>
              <a:buSzPts val="2100"/>
              <a:buFont typeface="Arial"/>
              <a:buChar char="▪"/>
            </a:pPr>
            <a:r>
              <a:rPr b="1" lang="en-US" sz="2100">
                <a:solidFill>
                  <a:srgbClr val="1C4587"/>
                </a:solidFill>
              </a:rPr>
              <a:t>Score Calculate </a:t>
            </a:r>
            <a:endParaRPr b="1" sz="2200" u="sng">
              <a:solidFill>
                <a:srgbClr val="1C4587"/>
              </a:solidFill>
            </a:endParaRPr>
          </a:p>
          <a:p>
            <a:pPr indent="0" lvl="0" marL="0" rtl="0" algn="l">
              <a:lnSpc>
                <a:spcPct val="115000"/>
              </a:lnSpc>
              <a:spcBef>
                <a:spcPts val="1200"/>
              </a:spcBef>
              <a:spcAft>
                <a:spcPts val="0"/>
              </a:spcAft>
              <a:buNone/>
            </a:pPr>
            <a:r>
              <a:rPr lang="en-US" sz="2100">
                <a:solidFill>
                  <a:srgbClr val="1C4587"/>
                </a:solidFill>
                <a:latin typeface="Times New Roman"/>
                <a:ea typeface="Times New Roman"/>
                <a:cs typeface="Times New Roman"/>
                <a:sym typeface="Times New Roman"/>
              </a:rPr>
              <a:t>       Team-Maker supports four types of questions:</a:t>
            </a:r>
            <a:endParaRPr sz="2100">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2100">
                <a:solidFill>
                  <a:srgbClr val="1C4587"/>
                </a:solidFill>
                <a:latin typeface="Times New Roman"/>
                <a:ea typeface="Times New Roman"/>
                <a:cs typeface="Times New Roman"/>
                <a:sym typeface="Times New Roman"/>
              </a:rPr>
              <a:t>1.  	Multiple-choice</a:t>
            </a:r>
            <a:endParaRPr sz="2100">
              <a:solidFill>
                <a:srgbClr val="1C4587"/>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2100">
                <a:solidFill>
                  <a:srgbClr val="1C4587"/>
                </a:solidFill>
                <a:latin typeface="Times New Roman"/>
                <a:ea typeface="Times New Roman"/>
                <a:cs typeface="Times New Roman"/>
                <a:sym typeface="Times New Roman"/>
              </a:rPr>
              <a:t>2.  	Choose-any-or-all-of</a:t>
            </a:r>
            <a:endParaRPr sz="2100">
              <a:solidFill>
                <a:srgbClr val="1C4587"/>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ac1759178e_3_3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42" name="Google Shape;142;g1ac1759178e_3_3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43" name="Google Shape;143;g1ac1759178e_3_34"/>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144" name="Google Shape;144;g1ac1759178e_3_3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5" name="Google Shape;145;g1ac1759178e_3_34"/>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pic>
        <p:nvPicPr>
          <p:cNvPr id="146" name="Google Shape;146;g1ac1759178e_3_34"/>
          <p:cNvPicPr preferRelativeResize="0"/>
          <p:nvPr/>
        </p:nvPicPr>
        <p:blipFill>
          <a:blip r:embed="rId3">
            <a:alphaModFix/>
          </a:blip>
          <a:stretch>
            <a:fillRect/>
          </a:stretch>
        </p:blipFill>
        <p:spPr>
          <a:xfrm>
            <a:off x="865375" y="2031025"/>
            <a:ext cx="4951475" cy="2806250"/>
          </a:xfrm>
          <a:prstGeom prst="rect">
            <a:avLst/>
          </a:prstGeom>
          <a:noFill/>
          <a:ln>
            <a:noFill/>
          </a:ln>
        </p:spPr>
      </p:pic>
      <p:sp>
        <p:nvSpPr>
          <p:cNvPr id="147" name="Google Shape;147;g1ac1759178e_3_34"/>
          <p:cNvSpPr txBox="1"/>
          <p:nvPr/>
        </p:nvSpPr>
        <p:spPr>
          <a:xfrm>
            <a:off x="689550" y="1447800"/>
            <a:ext cx="74133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#1 Multiple - choice Question</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rPr lang="en-US" sz="1100">
                <a:solidFill>
                  <a:srgbClr val="1C4587"/>
                </a:solidFill>
              </a:rPr>
              <a:t>The greater the number of options that the team members select in common, the closer the score approaches zero, indicating team homogeneity on this question.</a:t>
            </a:r>
            <a:endParaRPr sz="1100">
              <a:solidFill>
                <a:srgbClr val="1C458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ac1759178e_3_4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Iteration - 3</a:t>
            </a:r>
            <a:endParaRPr/>
          </a:p>
        </p:txBody>
      </p:sp>
      <p:sp>
        <p:nvSpPr>
          <p:cNvPr id="154" name="Google Shape;154;g1ac1759178e_3_47"/>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a:t>2/3/08  </a:t>
            </a:r>
            <a:fld id="{00000000-1234-1234-1234-123412341234}" type="slidenum">
              <a:rPr lang="en-US"/>
              <a:t>‹#›</a:t>
            </a:fld>
            <a:endParaRPr/>
          </a:p>
        </p:txBody>
      </p:sp>
      <p:sp>
        <p:nvSpPr>
          <p:cNvPr id="155" name="Google Shape;155;g1ac1759178e_3_4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Algorithm </a:t>
            </a:r>
            <a:endParaRPr/>
          </a:p>
        </p:txBody>
      </p:sp>
      <p:sp>
        <p:nvSpPr>
          <p:cNvPr id="156" name="Google Shape;156;g1ac1759178e_3_47"/>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7" name="Google Shape;157;g1ac1759178e_3_47"/>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2100">
              <a:solidFill>
                <a:srgbClr val="1C458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a:p>
            <a:pPr indent="-228600" lvl="1" marL="914400" rtl="0" algn="l">
              <a:lnSpc>
                <a:spcPct val="100000"/>
              </a:lnSpc>
              <a:spcBef>
                <a:spcPts val="360"/>
              </a:spcBef>
              <a:spcAft>
                <a:spcPts val="0"/>
              </a:spcAft>
              <a:buSzPts val="1800"/>
              <a:buNone/>
            </a:pPr>
            <a:r>
              <a:t/>
            </a:r>
            <a:endParaRPr/>
          </a:p>
          <a:p>
            <a:pPr indent="-228600" lvl="1" marL="914400" rtl="0" algn="l">
              <a:lnSpc>
                <a:spcPct val="100000"/>
              </a:lnSpc>
              <a:spcBef>
                <a:spcPts val="360"/>
              </a:spcBef>
              <a:spcAft>
                <a:spcPts val="0"/>
              </a:spcAft>
              <a:buSzPts val="1800"/>
              <a:buNone/>
            </a:pPr>
            <a:r>
              <a:t/>
            </a:r>
            <a:endParaRPr/>
          </a:p>
        </p:txBody>
      </p:sp>
      <p:sp>
        <p:nvSpPr>
          <p:cNvPr id="158" name="Google Shape;158;g1ac1759178e_3_47"/>
          <p:cNvSpPr txBox="1"/>
          <p:nvPr/>
        </p:nvSpPr>
        <p:spPr>
          <a:xfrm>
            <a:off x="1154325" y="1447800"/>
            <a:ext cx="6948600" cy="43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6AA84F"/>
                </a:solidFill>
              </a:rPr>
              <a:t>#1 Multiple -</a:t>
            </a:r>
            <a:r>
              <a:rPr b="1" lang="en-US" sz="1600">
                <a:solidFill>
                  <a:srgbClr val="6AA84F"/>
                </a:solidFill>
              </a:rPr>
              <a:t> choice Question</a:t>
            </a:r>
            <a:endParaRPr b="1" sz="1600">
              <a:solidFill>
                <a:srgbClr val="6AA84F"/>
              </a:solidFill>
            </a:endParaRPr>
          </a:p>
          <a:p>
            <a:pPr indent="0" lvl="0" marL="0" rtl="0" algn="l">
              <a:lnSpc>
                <a:spcPct val="115000"/>
              </a:lnSpc>
              <a:spcBef>
                <a:spcPts val="0"/>
              </a:spcBef>
              <a:spcAft>
                <a:spcPts val="0"/>
              </a:spcAft>
              <a:buNone/>
            </a:pPr>
            <a:r>
              <a:t/>
            </a:r>
            <a:endParaRPr b="1" sz="1300">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b="1" sz="1300" u="sng">
              <a:solidFill>
                <a:srgbClr val="1C4587"/>
              </a:solidFill>
            </a:endParaRPr>
          </a:p>
          <a:p>
            <a:pPr indent="0" lvl="0" marL="0" rtl="0" algn="l">
              <a:lnSpc>
                <a:spcPct val="115000"/>
              </a:lnSpc>
              <a:spcBef>
                <a:spcPts val="0"/>
              </a:spcBef>
              <a:spcAft>
                <a:spcPts val="0"/>
              </a:spcAft>
              <a:buNone/>
            </a:pPr>
            <a:r>
              <a:t/>
            </a:r>
            <a:endParaRPr sz="1100">
              <a:solidFill>
                <a:srgbClr val="1C4587"/>
              </a:solidFill>
            </a:endParaRPr>
          </a:p>
        </p:txBody>
      </p:sp>
      <p:pic>
        <p:nvPicPr>
          <p:cNvPr id="159" name="Google Shape;159;g1ac1759178e_3_47"/>
          <p:cNvPicPr preferRelativeResize="0"/>
          <p:nvPr/>
        </p:nvPicPr>
        <p:blipFill>
          <a:blip r:embed="rId3">
            <a:alphaModFix/>
          </a:blip>
          <a:stretch>
            <a:fillRect/>
          </a:stretch>
        </p:blipFill>
        <p:spPr>
          <a:xfrm>
            <a:off x="1216175" y="2021200"/>
            <a:ext cx="4803169" cy="388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